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419050" cy="42989500"/>
  <p:notesSz cx="6858000" cy="9144000"/>
  <p:defaultTextStyle>
    <a:defPPr>
      <a:defRPr lang="en-US"/>
    </a:defPPr>
    <a:lvl1pPr marL="0" algn="l" defTabSz="3908325" rtl="0" eaLnBrk="1" latinLnBrk="0" hangingPunct="1">
      <a:defRPr sz="7500" kern="1200">
        <a:solidFill>
          <a:schemeClr val="tx1"/>
        </a:solidFill>
        <a:latin typeface="+mn-lt"/>
        <a:ea typeface="+mn-ea"/>
        <a:cs typeface="+mn-cs"/>
      </a:defRPr>
    </a:lvl1pPr>
    <a:lvl2pPr marL="1954161" algn="l" defTabSz="3908325" rtl="0" eaLnBrk="1" latinLnBrk="0" hangingPunct="1">
      <a:defRPr sz="7500" kern="1200">
        <a:solidFill>
          <a:schemeClr val="tx1"/>
        </a:solidFill>
        <a:latin typeface="+mn-lt"/>
        <a:ea typeface="+mn-ea"/>
        <a:cs typeface="+mn-cs"/>
      </a:defRPr>
    </a:lvl2pPr>
    <a:lvl3pPr marL="3908325" algn="l" defTabSz="3908325" rtl="0" eaLnBrk="1" latinLnBrk="0" hangingPunct="1">
      <a:defRPr sz="7500" kern="1200">
        <a:solidFill>
          <a:schemeClr val="tx1"/>
        </a:solidFill>
        <a:latin typeface="+mn-lt"/>
        <a:ea typeface="+mn-ea"/>
        <a:cs typeface="+mn-cs"/>
      </a:defRPr>
    </a:lvl3pPr>
    <a:lvl4pPr marL="5862487" algn="l" defTabSz="3908325" rtl="0" eaLnBrk="1" latinLnBrk="0" hangingPunct="1">
      <a:defRPr sz="7500" kern="1200">
        <a:solidFill>
          <a:schemeClr val="tx1"/>
        </a:solidFill>
        <a:latin typeface="+mn-lt"/>
        <a:ea typeface="+mn-ea"/>
        <a:cs typeface="+mn-cs"/>
      </a:defRPr>
    </a:lvl4pPr>
    <a:lvl5pPr marL="7816651" algn="l" defTabSz="3908325" rtl="0" eaLnBrk="1" latinLnBrk="0" hangingPunct="1">
      <a:defRPr sz="7500" kern="1200">
        <a:solidFill>
          <a:schemeClr val="tx1"/>
        </a:solidFill>
        <a:latin typeface="+mn-lt"/>
        <a:ea typeface="+mn-ea"/>
        <a:cs typeface="+mn-cs"/>
      </a:defRPr>
    </a:lvl5pPr>
    <a:lvl6pPr marL="9770812" algn="l" defTabSz="3908325" rtl="0" eaLnBrk="1" latinLnBrk="0" hangingPunct="1">
      <a:defRPr sz="7500" kern="1200">
        <a:solidFill>
          <a:schemeClr val="tx1"/>
        </a:solidFill>
        <a:latin typeface="+mn-lt"/>
        <a:ea typeface="+mn-ea"/>
        <a:cs typeface="+mn-cs"/>
      </a:defRPr>
    </a:lvl6pPr>
    <a:lvl7pPr marL="11724976" algn="l" defTabSz="3908325" rtl="0" eaLnBrk="1" latinLnBrk="0" hangingPunct="1">
      <a:defRPr sz="7500" kern="1200">
        <a:solidFill>
          <a:schemeClr val="tx1"/>
        </a:solidFill>
        <a:latin typeface="+mn-lt"/>
        <a:ea typeface="+mn-ea"/>
        <a:cs typeface="+mn-cs"/>
      </a:defRPr>
    </a:lvl7pPr>
    <a:lvl8pPr marL="13679138" algn="l" defTabSz="3908325" rtl="0" eaLnBrk="1" latinLnBrk="0" hangingPunct="1">
      <a:defRPr sz="7500" kern="1200">
        <a:solidFill>
          <a:schemeClr val="tx1"/>
        </a:solidFill>
        <a:latin typeface="+mn-lt"/>
        <a:ea typeface="+mn-ea"/>
        <a:cs typeface="+mn-cs"/>
      </a:defRPr>
    </a:lvl8pPr>
    <a:lvl9pPr marL="15633302" algn="l" defTabSz="3908325"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33CC"/>
    <a:srgbClr val="FF66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590" y="1548"/>
      </p:cViewPr>
      <p:guideLst>
        <p:guide orient="horz" pos="13540"/>
        <p:guide pos="80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E825A-D72A-4D4D-AA8C-8F70AE03F13A}" type="datetimeFigureOut">
              <a:rPr lang="en-US" smtClean="0"/>
              <a:pPr/>
              <a:t>12/2/2011</a:t>
            </a:fld>
            <a:endParaRPr lang="en-AU"/>
          </a:p>
        </p:txBody>
      </p:sp>
      <p:sp>
        <p:nvSpPr>
          <p:cNvPr id="4" name="Slide Image Placeholder 3"/>
          <p:cNvSpPr>
            <a:spLocks noGrp="1" noRot="1" noChangeAspect="1"/>
          </p:cNvSpPr>
          <p:nvPr>
            <p:ph type="sldImg" idx="2"/>
          </p:nvPr>
        </p:nvSpPr>
        <p:spPr>
          <a:xfrm>
            <a:off x="2414588" y="685800"/>
            <a:ext cx="2028825"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B454C3-E622-4BA2-B12D-FA65F56E2393}"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3908325" rtl="0" eaLnBrk="1" latinLnBrk="0" hangingPunct="1">
      <a:defRPr sz="5000" kern="1200">
        <a:solidFill>
          <a:schemeClr val="tx1"/>
        </a:solidFill>
        <a:latin typeface="+mn-lt"/>
        <a:ea typeface="+mn-ea"/>
        <a:cs typeface="+mn-cs"/>
      </a:defRPr>
    </a:lvl1pPr>
    <a:lvl2pPr marL="1954161" algn="l" defTabSz="3908325" rtl="0" eaLnBrk="1" latinLnBrk="0" hangingPunct="1">
      <a:defRPr sz="5000" kern="1200">
        <a:solidFill>
          <a:schemeClr val="tx1"/>
        </a:solidFill>
        <a:latin typeface="+mn-lt"/>
        <a:ea typeface="+mn-ea"/>
        <a:cs typeface="+mn-cs"/>
      </a:defRPr>
    </a:lvl2pPr>
    <a:lvl3pPr marL="3908325" algn="l" defTabSz="3908325" rtl="0" eaLnBrk="1" latinLnBrk="0" hangingPunct="1">
      <a:defRPr sz="5000" kern="1200">
        <a:solidFill>
          <a:schemeClr val="tx1"/>
        </a:solidFill>
        <a:latin typeface="+mn-lt"/>
        <a:ea typeface="+mn-ea"/>
        <a:cs typeface="+mn-cs"/>
      </a:defRPr>
    </a:lvl3pPr>
    <a:lvl4pPr marL="5862487" algn="l" defTabSz="3908325" rtl="0" eaLnBrk="1" latinLnBrk="0" hangingPunct="1">
      <a:defRPr sz="5000" kern="1200">
        <a:solidFill>
          <a:schemeClr val="tx1"/>
        </a:solidFill>
        <a:latin typeface="+mn-lt"/>
        <a:ea typeface="+mn-ea"/>
        <a:cs typeface="+mn-cs"/>
      </a:defRPr>
    </a:lvl4pPr>
    <a:lvl5pPr marL="7816651" algn="l" defTabSz="3908325" rtl="0" eaLnBrk="1" latinLnBrk="0" hangingPunct="1">
      <a:defRPr sz="5000" kern="1200">
        <a:solidFill>
          <a:schemeClr val="tx1"/>
        </a:solidFill>
        <a:latin typeface="+mn-lt"/>
        <a:ea typeface="+mn-ea"/>
        <a:cs typeface="+mn-cs"/>
      </a:defRPr>
    </a:lvl5pPr>
    <a:lvl6pPr marL="9770812" algn="l" defTabSz="3908325" rtl="0" eaLnBrk="1" latinLnBrk="0" hangingPunct="1">
      <a:defRPr sz="5000" kern="1200">
        <a:solidFill>
          <a:schemeClr val="tx1"/>
        </a:solidFill>
        <a:latin typeface="+mn-lt"/>
        <a:ea typeface="+mn-ea"/>
        <a:cs typeface="+mn-cs"/>
      </a:defRPr>
    </a:lvl6pPr>
    <a:lvl7pPr marL="11724976" algn="l" defTabSz="3908325" rtl="0" eaLnBrk="1" latinLnBrk="0" hangingPunct="1">
      <a:defRPr sz="5000" kern="1200">
        <a:solidFill>
          <a:schemeClr val="tx1"/>
        </a:solidFill>
        <a:latin typeface="+mn-lt"/>
        <a:ea typeface="+mn-ea"/>
        <a:cs typeface="+mn-cs"/>
      </a:defRPr>
    </a:lvl7pPr>
    <a:lvl8pPr marL="13679138" algn="l" defTabSz="3908325" rtl="0" eaLnBrk="1" latinLnBrk="0" hangingPunct="1">
      <a:defRPr sz="5000" kern="1200">
        <a:solidFill>
          <a:schemeClr val="tx1"/>
        </a:solidFill>
        <a:latin typeface="+mn-lt"/>
        <a:ea typeface="+mn-ea"/>
        <a:cs typeface="+mn-cs"/>
      </a:defRPr>
    </a:lvl8pPr>
    <a:lvl9pPr marL="15633302" algn="l" defTabSz="3908325" rtl="0" eaLnBrk="1" latinLnBrk="0" hangingPunct="1">
      <a:defRPr sz="5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9B454C3-E622-4BA2-B12D-FA65F56E2393}"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06430" y="13354613"/>
            <a:ext cx="21606192" cy="9214877"/>
          </a:xfrm>
        </p:spPr>
        <p:txBody>
          <a:bodyPr/>
          <a:lstStyle/>
          <a:p>
            <a:r>
              <a:rPr lang="en-US" smtClean="0"/>
              <a:t>Click to edit Master title style</a:t>
            </a:r>
            <a:endParaRPr lang="en-AU"/>
          </a:p>
        </p:txBody>
      </p:sp>
      <p:sp>
        <p:nvSpPr>
          <p:cNvPr id="3" name="Subtitle 2"/>
          <p:cNvSpPr>
            <a:spLocks noGrp="1"/>
          </p:cNvSpPr>
          <p:nvPr>
            <p:ph type="subTitle" idx="1"/>
          </p:nvPr>
        </p:nvSpPr>
        <p:spPr>
          <a:xfrm>
            <a:off x="3812858" y="24360716"/>
            <a:ext cx="17793336" cy="10986206"/>
          </a:xfrm>
        </p:spPr>
        <p:txBody>
          <a:bodyPr/>
          <a:lstStyle>
            <a:lvl1pPr marL="0" indent="0" algn="ctr">
              <a:buNone/>
              <a:defRPr>
                <a:solidFill>
                  <a:schemeClr val="tx1">
                    <a:tint val="75000"/>
                  </a:schemeClr>
                </a:solidFill>
              </a:defRPr>
            </a:lvl1pPr>
            <a:lvl2pPr marL="1954161" indent="0" algn="ctr">
              <a:buNone/>
              <a:defRPr>
                <a:solidFill>
                  <a:schemeClr val="tx1">
                    <a:tint val="75000"/>
                  </a:schemeClr>
                </a:solidFill>
              </a:defRPr>
            </a:lvl2pPr>
            <a:lvl3pPr marL="3908325" indent="0" algn="ctr">
              <a:buNone/>
              <a:defRPr>
                <a:solidFill>
                  <a:schemeClr val="tx1">
                    <a:tint val="75000"/>
                  </a:schemeClr>
                </a:solidFill>
              </a:defRPr>
            </a:lvl3pPr>
            <a:lvl4pPr marL="5862487" indent="0" algn="ctr">
              <a:buNone/>
              <a:defRPr>
                <a:solidFill>
                  <a:schemeClr val="tx1">
                    <a:tint val="75000"/>
                  </a:schemeClr>
                </a:solidFill>
              </a:defRPr>
            </a:lvl4pPr>
            <a:lvl5pPr marL="7816651" indent="0" algn="ctr">
              <a:buNone/>
              <a:defRPr>
                <a:solidFill>
                  <a:schemeClr val="tx1">
                    <a:tint val="75000"/>
                  </a:schemeClr>
                </a:solidFill>
              </a:defRPr>
            </a:lvl5pPr>
            <a:lvl6pPr marL="9770812" indent="0" algn="ctr">
              <a:buNone/>
              <a:defRPr>
                <a:solidFill>
                  <a:schemeClr val="tx1">
                    <a:tint val="75000"/>
                  </a:schemeClr>
                </a:solidFill>
              </a:defRPr>
            </a:lvl6pPr>
            <a:lvl7pPr marL="11724976" indent="0" algn="ctr">
              <a:buNone/>
              <a:defRPr>
                <a:solidFill>
                  <a:schemeClr val="tx1">
                    <a:tint val="75000"/>
                  </a:schemeClr>
                </a:solidFill>
              </a:defRPr>
            </a:lvl7pPr>
            <a:lvl8pPr marL="13679138" indent="0" algn="ctr">
              <a:buNone/>
              <a:defRPr>
                <a:solidFill>
                  <a:schemeClr val="tx1">
                    <a:tint val="75000"/>
                  </a:schemeClr>
                </a:solidFill>
              </a:defRPr>
            </a:lvl8pPr>
            <a:lvl9pPr marL="15633302"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7D7CF21-9DF9-41DC-B3D4-9A0EC8252DB9}" type="datetimeFigureOut">
              <a:rPr lang="en-US" smtClean="0"/>
              <a:pPr/>
              <a:t>12/2/2011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D7CF21-9DF9-41DC-B3D4-9A0EC8252DB9}" type="datetimeFigureOut">
              <a:rPr lang="en-US" smtClean="0"/>
              <a:pPr/>
              <a:t>12/2/2011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428813" y="1721583"/>
            <a:ext cx="5719287" cy="36680391"/>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270953" y="1721583"/>
            <a:ext cx="16734209" cy="366803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D7CF21-9DF9-41DC-B3D4-9A0EC8252DB9}" type="datetimeFigureOut">
              <a:rPr lang="en-US" smtClean="0"/>
              <a:pPr/>
              <a:t>12/2/2011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7D7CF21-9DF9-41DC-B3D4-9A0EC8252DB9}" type="datetimeFigureOut">
              <a:rPr lang="en-US" smtClean="0"/>
              <a:pPr/>
              <a:t>12/2/2011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07933" y="27624737"/>
            <a:ext cx="21606192" cy="8538194"/>
          </a:xfrm>
        </p:spPr>
        <p:txBody>
          <a:bodyPr anchor="t"/>
          <a:lstStyle>
            <a:lvl1pPr algn="l">
              <a:defRPr sz="17100" b="1" cap="all"/>
            </a:lvl1pPr>
          </a:lstStyle>
          <a:p>
            <a:r>
              <a:rPr lang="en-US" smtClean="0"/>
              <a:t>Click to edit Master title style</a:t>
            </a:r>
            <a:endParaRPr lang="en-AU"/>
          </a:p>
        </p:txBody>
      </p:sp>
      <p:sp>
        <p:nvSpPr>
          <p:cNvPr id="3" name="Text Placeholder 2"/>
          <p:cNvSpPr>
            <a:spLocks noGrp="1"/>
          </p:cNvSpPr>
          <p:nvPr>
            <p:ph type="body" idx="1"/>
          </p:nvPr>
        </p:nvSpPr>
        <p:spPr>
          <a:xfrm>
            <a:off x="2007933" y="18220786"/>
            <a:ext cx="21606192" cy="9403948"/>
          </a:xfrm>
        </p:spPr>
        <p:txBody>
          <a:bodyPr anchor="b"/>
          <a:lstStyle>
            <a:lvl1pPr marL="0" indent="0">
              <a:buNone/>
              <a:defRPr sz="8700">
                <a:solidFill>
                  <a:schemeClr val="tx1">
                    <a:tint val="75000"/>
                  </a:schemeClr>
                </a:solidFill>
              </a:defRPr>
            </a:lvl1pPr>
            <a:lvl2pPr marL="1954161" indent="0">
              <a:buNone/>
              <a:defRPr sz="7500">
                <a:solidFill>
                  <a:schemeClr val="tx1">
                    <a:tint val="75000"/>
                  </a:schemeClr>
                </a:solidFill>
              </a:defRPr>
            </a:lvl2pPr>
            <a:lvl3pPr marL="3908325" indent="0">
              <a:buNone/>
              <a:defRPr sz="6600">
                <a:solidFill>
                  <a:schemeClr val="tx1">
                    <a:tint val="75000"/>
                  </a:schemeClr>
                </a:solidFill>
              </a:defRPr>
            </a:lvl3pPr>
            <a:lvl4pPr marL="5862487" indent="0">
              <a:buNone/>
              <a:defRPr sz="5800">
                <a:solidFill>
                  <a:schemeClr val="tx1">
                    <a:tint val="75000"/>
                  </a:schemeClr>
                </a:solidFill>
              </a:defRPr>
            </a:lvl4pPr>
            <a:lvl5pPr marL="7816651" indent="0">
              <a:buNone/>
              <a:defRPr sz="5800">
                <a:solidFill>
                  <a:schemeClr val="tx1">
                    <a:tint val="75000"/>
                  </a:schemeClr>
                </a:solidFill>
              </a:defRPr>
            </a:lvl5pPr>
            <a:lvl6pPr marL="9770812" indent="0">
              <a:buNone/>
              <a:defRPr sz="5800">
                <a:solidFill>
                  <a:schemeClr val="tx1">
                    <a:tint val="75000"/>
                  </a:schemeClr>
                </a:solidFill>
              </a:defRPr>
            </a:lvl6pPr>
            <a:lvl7pPr marL="11724976" indent="0">
              <a:buNone/>
              <a:defRPr sz="5800">
                <a:solidFill>
                  <a:schemeClr val="tx1">
                    <a:tint val="75000"/>
                  </a:schemeClr>
                </a:solidFill>
              </a:defRPr>
            </a:lvl7pPr>
            <a:lvl8pPr marL="13679138" indent="0">
              <a:buNone/>
              <a:defRPr sz="5800">
                <a:solidFill>
                  <a:schemeClr val="tx1">
                    <a:tint val="75000"/>
                  </a:schemeClr>
                </a:solidFill>
              </a:defRPr>
            </a:lvl8pPr>
            <a:lvl9pPr marL="15633302"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7CF21-9DF9-41DC-B3D4-9A0EC8252DB9}" type="datetimeFigureOut">
              <a:rPr lang="en-US" smtClean="0"/>
              <a:pPr/>
              <a:t>12/2/2011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270954" y="10030892"/>
            <a:ext cx="11226748" cy="28371082"/>
          </a:xfrm>
        </p:spPr>
        <p:txBody>
          <a:bodyPr/>
          <a:lstStyle>
            <a:lvl1pPr>
              <a:defRPr sz="12100"/>
            </a:lvl1pPr>
            <a:lvl2pPr>
              <a:defRPr sz="10400"/>
            </a:lvl2pPr>
            <a:lvl3pPr>
              <a:defRPr sz="87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2921351" y="10030892"/>
            <a:ext cx="11226748" cy="28371082"/>
          </a:xfrm>
        </p:spPr>
        <p:txBody>
          <a:bodyPr/>
          <a:lstStyle>
            <a:lvl1pPr>
              <a:defRPr sz="12100"/>
            </a:lvl1pPr>
            <a:lvl2pPr>
              <a:defRPr sz="10400"/>
            </a:lvl2pPr>
            <a:lvl3pPr>
              <a:defRPr sz="87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7D7CF21-9DF9-41DC-B3D4-9A0EC8252DB9}" type="datetimeFigureOut">
              <a:rPr lang="en-US" smtClean="0"/>
              <a:pPr/>
              <a:t>12/2/2011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270954" y="9622887"/>
            <a:ext cx="11231160" cy="4010359"/>
          </a:xfrm>
        </p:spPr>
        <p:txBody>
          <a:bodyPr anchor="b"/>
          <a:lstStyle>
            <a:lvl1pPr marL="0" indent="0">
              <a:buNone/>
              <a:defRPr sz="10400" b="1"/>
            </a:lvl1pPr>
            <a:lvl2pPr marL="1954161" indent="0">
              <a:buNone/>
              <a:defRPr sz="8700" b="1"/>
            </a:lvl2pPr>
            <a:lvl3pPr marL="3908325" indent="0">
              <a:buNone/>
              <a:defRPr sz="7500" b="1"/>
            </a:lvl3pPr>
            <a:lvl4pPr marL="5862487" indent="0">
              <a:buNone/>
              <a:defRPr sz="6600" b="1"/>
            </a:lvl4pPr>
            <a:lvl5pPr marL="7816651" indent="0">
              <a:buNone/>
              <a:defRPr sz="6600" b="1"/>
            </a:lvl5pPr>
            <a:lvl6pPr marL="9770812" indent="0">
              <a:buNone/>
              <a:defRPr sz="6600" b="1"/>
            </a:lvl6pPr>
            <a:lvl7pPr marL="11724976" indent="0">
              <a:buNone/>
              <a:defRPr sz="6600" b="1"/>
            </a:lvl7pPr>
            <a:lvl8pPr marL="13679138" indent="0">
              <a:buNone/>
              <a:defRPr sz="6600" b="1"/>
            </a:lvl8pPr>
            <a:lvl9pPr marL="15633302"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270954" y="13633246"/>
            <a:ext cx="11231160" cy="24768720"/>
          </a:xfrm>
        </p:spPr>
        <p:txBody>
          <a:bodyPr/>
          <a:lstStyle>
            <a:lvl1pPr>
              <a:defRPr sz="10400"/>
            </a:lvl1pPr>
            <a:lvl2pPr>
              <a:defRPr sz="8700"/>
            </a:lvl2pPr>
            <a:lvl3pPr>
              <a:defRPr sz="75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2912528" y="9622887"/>
            <a:ext cx="11235573" cy="4010359"/>
          </a:xfrm>
        </p:spPr>
        <p:txBody>
          <a:bodyPr anchor="b"/>
          <a:lstStyle>
            <a:lvl1pPr marL="0" indent="0">
              <a:buNone/>
              <a:defRPr sz="10400" b="1"/>
            </a:lvl1pPr>
            <a:lvl2pPr marL="1954161" indent="0">
              <a:buNone/>
              <a:defRPr sz="8700" b="1"/>
            </a:lvl2pPr>
            <a:lvl3pPr marL="3908325" indent="0">
              <a:buNone/>
              <a:defRPr sz="7500" b="1"/>
            </a:lvl3pPr>
            <a:lvl4pPr marL="5862487" indent="0">
              <a:buNone/>
              <a:defRPr sz="6600" b="1"/>
            </a:lvl4pPr>
            <a:lvl5pPr marL="7816651" indent="0">
              <a:buNone/>
              <a:defRPr sz="6600" b="1"/>
            </a:lvl5pPr>
            <a:lvl6pPr marL="9770812" indent="0">
              <a:buNone/>
              <a:defRPr sz="6600" b="1"/>
            </a:lvl6pPr>
            <a:lvl7pPr marL="11724976" indent="0">
              <a:buNone/>
              <a:defRPr sz="6600" b="1"/>
            </a:lvl7pPr>
            <a:lvl8pPr marL="13679138" indent="0">
              <a:buNone/>
              <a:defRPr sz="6600" b="1"/>
            </a:lvl8pPr>
            <a:lvl9pPr marL="15633302"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2912528" y="13633246"/>
            <a:ext cx="11235573" cy="24768720"/>
          </a:xfrm>
        </p:spPr>
        <p:txBody>
          <a:bodyPr/>
          <a:lstStyle>
            <a:lvl1pPr>
              <a:defRPr sz="10400"/>
            </a:lvl1pPr>
            <a:lvl2pPr>
              <a:defRPr sz="8700"/>
            </a:lvl2pPr>
            <a:lvl3pPr>
              <a:defRPr sz="75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7D7CF21-9DF9-41DC-B3D4-9A0EC8252DB9}" type="datetimeFigureOut">
              <a:rPr lang="en-US" smtClean="0"/>
              <a:pPr/>
              <a:t>12/2/2011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7D7CF21-9DF9-41DC-B3D4-9A0EC8252DB9}" type="datetimeFigureOut">
              <a:rPr lang="en-US" smtClean="0"/>
              <a:pPr/>
              <a:t>12/2/2011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CF21-9DF9-41DC-B3D4-9A0EC8252DB9}" type="datetimeFigureOut">
              <a:rPr lang="en-US" smtClean="0"/>
              <a:pPr/>
              <a:t>12/2/2011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70955" y="1711619"/>
            <a:ext cx="8362693" cy="7284335"/>
          </a:xfrm>
        </p:spPr>
        <p:txBody>
          <a:bodyPr anchor="b"/>
          <a:lstStyle>
            <a:lvl1pPr algn="l">
              <a:defRPr sz="8700" b="1"/>
            </a:lvl1pPr>
          </a:lstStyle>
          <a:p>
            <a:r>
              <a:rPr lang="en-US" smtClean="0"/>
              <a:t>Click to edit Master title style</a:t>
            </a:r>
            <a:endParaRPr lang="en-AU"/>
          </a:p>
        </p:txBody>
      </p:sp>
      <p:sp>
        <p:nvSpPr>
          <p:cNvPr id="3" name="Content Placeholder 2"/>
          <p:cNvSpPr>
            <a:spLocks noGrp="1"/>
          </p:cNvSpPr>
          <p:nvPr>
            <p:ph idx="1"/>
          </p:nvPr>
        </p:nvSpPr>
        <p:spPr>
          <a:xfrm>
            <a:off x="9938144" y="1711625"/>
            <a:ext cx="14209955" cy="36690349"/>
          </a:xfrm>
        </p:spPr>
        <p:txBody>
          <a:bodyPr/>
          <a:lstStyle>
            <a:lvl1pPr>
              <a:defRPr sz="13800"/>
            </a:lvl1pPr>
            <a:lvl2pPr>
              <a:defRPr sz="121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270955" y="8995957"/>
            <a:ext cx="8362693" cy="29406014"/>
          </a:xfrm>
        </p:spPr>
        <p:txBody>
          <a:bodyPr/>
          <a:lstStyle>
            <a:lvl1pPr marL="0" indent="0">
              <a:buNone/>
              <a:defRPr sz="5800"/>
            </a:lvl1pPr>
            <a:lvl2pPr marL="1954161" indent="0">
              <a:buNone/>
              <a:defRPr sz="5000"/>
            </a:lvl2pPr>
            <a:lvl3pPr marL="3908325" indent="0">
              <a:buNone/>
              <a:defRPr sz="4200"/>
            </a:lvl3pPr>
            <a:lvl4pPr marL="5862487" indent="0">
              <a:buNone/>
              <a:defRPr sz="3800"/>
            </a:lvl4pPr>
            <a:lvl5pPr marL="7816651" indent="0">
              <a:buNone/>
              <a:defRPr sz="3800"/>
            </a:lvl5pPr>
            <a:lvl6pPr marL="9770812" indent="0">
              <a:buNone/>
              <a:defRPr sz="3800"/>
            </a:lvl6pPr>
            <a:lvl7pPr marL="11724976" indent="0">
              <a:buNone/>
              <a:defRPr sz="3800"/>
            </a:lvl7pPr>
            <a:lvl8pPr marL="13679138" indent="0">
              <a:buNone/>
              <a:defRPr sz="3800"/>
            </a:lvl8pPr>
            <a:lvl9pPr marL="1563330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7CF21-9DF9-41DC-B3D4-9A0EC8252DB9}" type="datetimeFigureOut">
              <a:rPr lang="en-US" smtClean="0"/>
              <a:pPr/>
              <a:t>12/2/2011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2312" y="30092653"/>
            <a:ext cx="15251430" cy="3552608"/>
          </a:xfrm>
        </p:spPr>
        <p:txBody>
          <a:bodyPr anchor="b"/>
          <a:lstStyle>
            <a:lvl1pPr algn="l">
              <a:defRPr sz="8700" b="1"/>
            </a:lvl1pPr>
          </a:lstStyle>
          <a:p>
            <a:r>
              <a:rPr lang="en-US" smtClean="0"/>
              <a:t>Click to edit Master title style</a:t>
            </a:r>
            <a:endParaRPr lang="en-AU"/>
          </a:p>
        </p:txBody>
      </p:sp>
      <p:sp>
        <p:nvSpPr>
          <p:cNvPr id="3" name="Picture Placeholder 2"/>
          <p:cNvSpPr>
            <a:spLocks noGrp="1"/>
          </p:cNvSpPr>
          <p:nvPr>
            <p:ph type="pic" idx="1"/>
          </p:nvPr>
        </p:nvSpPr>
        <p:spPr>
          <a:xfrm>
            <a:off x="4982312" y="3841193"/>
            <a:ext cx="15251430" cy="25793700"/>
          </a:xfrm>
        </p:spPr>
        <p:txBody>
          <a:bodyPr/>
          <a:lstStyle>
            <a:lvl1pPr marL="0" indent="0">
              <a:buNone/>
              <a:defRPr sz="13800"/>
            </a:lvl1pPr>
            <a:lvl2pPr marL="1954161" indent="0">
              <a:buNone/>
              <a:defRPr sz="12100"/>
            </a:lvl2pPr>
            <a:lvl3pPr marL="3908325" indent="0">
              <a:buNone/>
              <a:defRPr sz="10400"/>
            </a:lvl3pPr>
            <a:lvl4pPr marL="5862487" indent="0">
              <a:buNone/>
              <a:defRPr sz="8700"/>
            </a:lvl4pPr>
            <a:lvl5pPr marL="7816651" indent="0">
              <a:buNone/>
              <a:defRPr sz="8700"/>
            </a:lvl5pPr>
            <a:lvl6pPr marL="9770812" indent="0">
              <a:buNone/>
              <a:defRPr sz="8700"/>
            </a:lvl6pPr>
            <a:lvl7pPr marL="11724976" indent="0">
              <a:buNone/>
              <a:defRPr sz="8700"/>
            </a:lvl7pPr>
            <a:lvl8pPr marL="13679138" indent="0">
              <a:buNone/>
              <a:defRPr sz="8700"/>
            </a:lvl8pPr>
            <a:lvl9pPr marL="15633302" indent="0">
              <a:buNone/>
              <a:defRPr sz="8700"/>
            </a:lvl9pPr>
          </a:lstStyle>
          <a:p>
            <a:endParaRPr lang="en-AU"/>
          </a:p>
        </p:txBody>
      </p:sp>
      <p:sp>
        <p:nvSpPr>
          <p:cNvPr id="4" name="Text Placeholder 3"/>
          <p:cNvSpPr>
            <a:spLocks noGrp="1"/>
          </p:cNvSpPr>
          <p:nvPr>
            <p:ph type="body" sz="half" idx="2"/>
          </p:nvPr>
        </p:nvSpPr>
        <p:spPr>
          <a:xfrm>
            <a:off x="4982312" y="33645261"/>
            <a:ext cx="15251430" cy="5045292"/>
          </a:xfrm>
        </p:spPr>
        <p:txBody>
          <a:bodyPr/>
          <a:lstStyle>
            <a:lvl1pPr marL="0" indent="0">
              <a:buNone/>
              <a:defRPr sz="5800"/>
            </a:lvl1pPr>
            <a:lvl2pPr marL="1954161" indent="0">
              <a:buNone/>
              <a:defRPr sz="5000"/>
            </a:lvl2pPr>
            <a:lvl3pPr marL="3908325" indent="0">
              <a:buNone/>
              <a:defRPr sz="4200"/>
            </a:lvl3pPr>
            <a:lvl4pPr marL="5862487" indent="0">
              <a:buNone/>
              <a:defRPr sz="3800"/>
            </a:lvl4pPr>
            <a:lvl5pPr marL="7816651" indent="0">
              <a:buNone/>
              <a:defRPr sz="3800"/>
            </a:lvl5pPr>
            <a:lvl6pPr marL="9770812" indent="0">
              <a:buNone/>
              <a:defRPr sz="3800"/>
            </a:lvl6pPr>
            <a:lvl7pPr marL="11724976" indent="0">
              <a:buNone/>
              <a:defRPr sz="3800"/>
            </a:lvl7pPr>
            <a:lvl8pPr marL="13679138" indent="0">
              <a:buNone/>
              <a:defRPr sz="3800"/>
            </a:lvl8pPr>
            <a:lvl9pPr marL="15633302"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7CF21-9DF9-41DC-B3D4-9A0EC8252DB9}" type="datetimeFigureOut">
              <a:rPr lang="en-US" smtClean="0"/>
              <a:pPr/>
              <a:t>12/2/2011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F6B963-6B3C-4FA4-A8D3-DBB499D9DEE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0953" y="1721574"/>
            <a:ext cx="22877146" cy="7164917"/>
          </a:xfrm>
          <a:prstGeom prst="rect">
            <a:avLst/>
          </a:prstGeom>
        </p:spPr>
        <p:txBody>
          <a:bodyPr vert="horz" lIns="390832" tIns="195415" rIns="390832" bIns="195415"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1270953" y="10030892"/>
            <a:ext cx="22877146" cy="28371082"/>
          </a:xfrm>
          <a:prstGeom prst="rect">
            <a:avLst/>
          </a:prstGeom>
        </p:spPr>
        <p:txBody>
          <a:bodyPr vert="horz" lIns="390832" tIns="195415" rIns="390832" bIns="195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1270952" y="39844904"/>
            <a:ext cx="5931112" cy="2288791"/>
          </a:xfrm>
          <a:prstGeom prst="rect">
            <a:avLst/>
          </a:prstGeom>
        </p:spPr>
        <p:txBody>
          <a:bodyPr vert="horz" lIns="390832" tIns="195415" rIns="390832" bIns="195415" rtlCol="0" anchor="ctr"/>
          <a:lstStyle>
            <a:lvl1pPr algn="l">
              <a:defRPr sz="5000">
                <a:solidFill>
                  <a:schemeClr val="tx1">
                    <a:tint val="75000"/>
                  </a:schemeClr>
                </a:solidFill>
              </a:defRPr>
            </a:lvl1pPr>
          </a:lstStyle>
          <a:p>
            <a:fld id="{67D7CF21-9DF9-41DC-B3D4-9A0EC8252DB9}" type="datetimeFigureOut">
              <a:rPr lang="en-US" smtClean="0"/>
              <a:pPr/>
              <a:t>12/2/2011</a:t>
            </a:fld>
            <a:endParaRPr lang="en-AU"/>
          </a:p>
        </p:txBody>
      </p:sp>
      <p:sp>
        <p:nvSpPr>
          <p:cNvPr id="5" name="Footer Placeholder 4"/>
          <p:cNvSpPr>
            <a:spLocks noGrp="1"/>
          </p:cNvSpPr>
          <p:nvPr>
            <p:ph type="ftr" sz="quarter" idx="3"/>
          </p:nvPr>
        </p:nvSpPr>
        <p:spPr>
          <a:xfrm>
            <a:off x="8684843" y="39844904"/>
            <a:ext cx="8049367" cy="2288791"/>
          </a:xfrm>
          <a:prstGeom prst="rect">
            <a:avLst/>
          </a:prstGeom>
        </p:spPr>
        <p:txBody>
          <a:bodyPr vert="horz" lIns="390832" tIns="195415" rIns="390832" bIns="195415" rtlCol="0" anchor="ctr"/>
          <a:lstStyle>
            <a:lvl1pPr algn="ctr">
              <a:defRPr sz="5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8216988" y="39844904"/>
            <a:ext cx="5931112" cy="2288791"/>
          </a:xfrm>
          <a:prstGeom prst="rect">
            <a:avLst/>
          </a:prstGeom>
        </p:spPr>
        <p:txBody>
          <a:bodyPr vert="horz" lIns="390832" tIns="195415" rIns="390832" bIns="195415" rtlCol="0" anchor="ctr"/>
          <a:lstStyle>
            <a:lvl1pPr algn="r">
              <a:defRPr sz="5000">
                <a:solidFill>
                  <a:schemeClr val="tx1">
                    <a:tint val="75000"/>
                  </a:schemeClr>
                </a:solidFill>
              </a:defRPr>
            </a:lvl1pPr>
          </a:lstStyle>
          <a:p>
            <a:fld id="{E6F6B963-6B3C-4FA4-A8D3-DBB499D9DEE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08325" rtl="0" eaLnBrk="1" latinLnBrk="0" hangingPunct="1">
        <a:spcBef>
          <a:spcPct val="0"/>
        </a:spcBef>
        <a:buNone/>
        <a:defRPr sz="18700" kern="1200">
          <a:solidFill>
            <a:schemeClr val="tx1"/>
          </a:solidFill>
          <a:latin typeface="+mj-lt"/>
          <a:ea typeface="+mj-ea"/>
          <a:cs typeface="+mj-cs"/>
        </a:defRPr>
      </a:lvl1pPr>
    </p:titleStyle>
    <p:bodyStyle>
      <a:lvl1pPr marL="1465622" indent="-1465622" algn="l" defTabSz="3908325" rtl="0" eaLnBrk="1" latinLnBrk="0" hangingPunct="1">
        <a:spcBef>
          <a:spcPct val="20000"/>
        </a:spcBef>
        <a:buFont typeface="Arial" pitchFamily="34" charset="0"/>
        <a:buChar char="•"/>
        <a:defRPr sz="13800" kern="1200">
          <a:solidFill>
            <a:schemeClr val="tx1"/>
          </a:solidFill>
          <a:latin typeface="+mn-lt"/>
          <a:ea typeface="+mn-ea"/>
          <a:cs typeface="+mn-cs"/>
        </a:defRPr>
      </a:lvl1pPr>
      <a:lvl2pPr marL="3175512" indent="-1221352" algn="l" defTabSz="3908325" rtl="0" eaLnBrk="1" latinLnBrk="0" hangingPunct="1">
        <a:spcBef>
          <a:spcPct val="20000"/>
        </a:spcBef>
        <a:buFont typeface="Arial" pitchFamily="34" charset="0"/>
        <a:buChar char="–"/>
        <a:defRPr sz="12100" kern="1200">
          <a:solidFill>
            <a:schemeClr val="tx1"/>
          </a:solidFill>
          <a:latin typeface="+mn-lt"/>
          <a:ea typeface="+mn-ea"/>
          <a:cs typeface="+mn-cs"/>
        </a:defRPr>
      </a:lvl2pPr>
      <a:lvl3pPr marL="4885408" indent="-977083" algn="l" defTabSz="3908325" rtl="0" eaLnBrk="1" latinLnBrk="0" hangingPunct="1">
        <a:spcBef>
          <a:spcPct val="20000"/>
        </a:spcBef>
        <a:buFont typeface="Arial" pitchFamily="34" charset="0"/>
        <a:buChar char="•"/>
        <a:defRPr sz="10400" kern="1200">
          <a:solidFill>
            <a:schemeClr val="tx1"/>
          </a:solidFill>
          <a:latin typeface="+mn-lt"/>
          <a:ea typeface="+mn-ea"/>
          <a:cs typeface="+mn-cs"/>
        </a:defRPr>
      </a:lvl3pPr>
      <a:lvl4pPr marL="6839568"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4pPr>
      <a:lvl5pPr marL="8793734"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5pPr>
      <a:lvl6pPr marL="10747895"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6pPr>
      <a:lvl7pPr marL="12702059"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7pPr>
      <a:lvl8pPr marL="14656220"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8pPr>
      <a:lvl9pPr marL="16610385" indent="-977083" algn="l" defTabSz="3908325" rtl="0" eaLnBrk="1" latinLnBrk="0" hangingPunct="1">
        <a:spcBef>
          <a:spcPct val="20000"/>
        </a:spcBef>
        <a:buFont typeface="Arial" pitchFamily="34" charset="0"/>
        <a:buChar char="•"/>
        <a:defRPr sz="8700" kern="1200">
          <a:solidFill>
            <a:schemeClr val="tx1"/>
          </a:solidFill>
          <a:latin typeface="+mn-lt"/>
          <a:ea typeface="+mn-ea"/>
          <a:cs typeface="+mn-cs"/>
        </a:defRPr>
      </a:lvl9pPr>
    </p:bodyStyle>
    <p:otherStyle>
      <a:defPPr>
        <a:defRPr lang="en-US"/>
      </a:defPPr>
      <a:lvl1pPr marL="0" algn="l" defTabSz="3908325" rtl="0" eaLnBrk="1" latinLnBrk="0" hangingPunct="1">
        <a:defRPr sz="7500" kern="1200">
          <a:solidFill>
            <a:schemeClr val="tx1"/>
          </a:solidFill>
          <a:latin typeface="+mn-lt"/>
          <a:ea typeface="+mn-ea"/>
          <a:cs typeface="+mn-cs"/>
        </a:defRPr>
      </a:lvl1pPr>
      <a:lvl2pPr marL="1954161" algn="l" defTabSz="3908325" rtl="0" eaLnBrk="1" latinLnBrk="0" hangingPunct="1">
        <a:defRPr sz="7500" kern="1200">
          <a:solidFill>
            <a:schemeClr val="tx1"/>
          </a:solidFill>
          <a:latin typeface="+mn-lt"/>
          <a:ea typeface="+mn-ea"/>
          <a:cs typeface="+mn-cs"/>
        </a:defRPr>
      </a:lvl2pPr>
      <a:lvl3pPr marL="3908325" algn="l" defTabSz="3908325" rtl="0" eaLnBrk="1" latinLnBrk="0" hangingPunct="1">
        <a:defRPr sz="7500" kern="1200">
          <a:solidFill>
            <a:schemeClr val="tx1"/>
          </a:solidFill>
          <a:latin typeface="+mn-lt"/>
          <a:ea typeface="+mn-ea"/>
          <a:cs typeface="+mn-cs"/>
        </a:defRPr>
      </a:lvl3pPr>
      <a:lvl4pPr marL="5862487" algn="l" defTabSz="3908325" rtl="0" eaLnBrk="1" latinLnBrk="0" hangingPunct="1">
        <a:defRPr sz="7500" kern="1200">
          <a:solidFill>
            <a:schemeClr val="tx1"/>
          </a:solidFill>
          <a:latin typeface="+mn-lt"/>
          <a:ea typeface="+mn-ea"/>
          <a:cs typeface="+mn-cs"/>
        </a:defRPr>
      </a:lvl4pPr>
      <a:lvl5pPr marL="7816651" algn="l" defTabSz="3908325" rtl="0" eaLnBrk="1" latinLnBrk="0" hangingPunct="1">
        <a:defRPr sz="7500" kern="1200">
          <a:solidFill>
            <a:schemeClr val="tx1"/>
          </a:solidFill>
          <a:latin typeface="+mn-lt"/>
          <a:ea typeface="+mn-ea"/>
          <a:cs typeface="+mn-cs"/>
        </a:defRPr>
      </a:lvl5pPr>
      <a:lvl6pPr marL="9770812" algn="l" defTabSz="3908325" rtl="0" eaLnBrk="1" latinLnBrk="0" hangingPunct="1">
        <a:defRPr sz="7500" kern="1200">
          <a:solidFill>
            <a:schemeClr val="tx1"/>
          </a:solidFill>
          <a:latin typeface="+mn-lt"/>
          <a:ea typeface="+mn-ea"/>
          <a:cs typeface="+mn-cs"/>
        </a:defRPr>
      </a:lvl6pPr>
      <a:lvl7pPr marL="11724976" algn="l" defTabSz="3908325" rtl="0" eaLnBrk="1" latinLnBrk="0" hangingPunct="1">
        <a:defRPr sz="7500" kern="1200">
          <a:solidFill>
            <a:schemeClr val="tx1"/>
          </a:solidFill>
          <a:latin typeface="+mn-lt"/>
          <a:ea typeface="+mn-ea"/>
          <a:cs typeface="+mn-cs"/>
        </a:defRPr>
      </a:lvl7pPr>
      <a:lvl8pPr marL="13679138" algn="l" defTabSz="3908325" rtl="0" eaLnBrk="1" latinLnBrk="0" hangingPunct="1">
        <a:defRPr sz="7500" kern="1200">
          <a:solidFill>
            <a:schemeClr val="tx1"/>
          </a:solidFill>
          <a:latin typeface="+mn-lt"/>
          <a:ea typeface="+mn-ea"/>
          <a:cs typeface="+mn-cs"/>
        </a:defRPr>
      </a:lvl8pPr>
      <a:lvl9pPr marL="15633302" algn="l" defTabSz="3908325"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065" y="1063482"/>
            <a:ext cx="24360358" cy="5205866"/>
          </a:xfrm>
        </p:spPr>
        <p:style>
          <a:lnRef idx="2">
            <a:schemeClr val="accent4"/>
          </a:lnRef>
          <a:fillRef idx="1">
            <a:schemeClr val="lt1"/>
          </a:fillRef>
          <a:effectRef idx="0">
            <a:schemeClr val="accent4"/>
          </a:effectRef>
          <a:fontRef idx="minor">
            <a:schemeClr val="dk1"/>
          </a:fontRef>
        </p:style>
        <p:txBody>
          <a:bodyPr>
            <a:noAutofit/>
          </a:bodyPr>
          <a:lstStyle/>
          <a:p>
            <a:r>
              <a:rPr lang="en-AU" sz="12000" b="1" dirty="0" smtClean="0">
                <a:latin typeface="Berlin Sans FB Demi" pitchFamily="34" charset="0"/>
              </a:rPr>
              <a:t>Application of the Millennium Assessment (MA) Framework in Australian Context</a:t>
            </a:r>
            <a:endParaRPr lang="en-AU" sz="12000" b="1" dirty="0">
              <a:latin typeface="Berlin Sans FB Demi" pitchFamily="34" charset="0"/>
            </a:endParaRPr>
          </a:p>
        </p:txBody>
      </p:sp>
      <p:sp>
        <p:nvSpPr>
          <p:cNvPr id="3" name="Subtitle 2"/>
          <p:cNvSpPr>
            <a:spLocks noGrp="1"/>
          </p:cNvSpPr>
          <p:nvPr>
            <p:ph type="subTitle" idx="1"/>
          </p:nvPr>
        </p:nvSpPr>
        <p:spPr>
          <a:xfrm>
            <a:off x="993693" y="6707084"/>
            <a:ext cx="17648619" cy="1791244"/>
          </a:xfrm>
        </p:spPr>
        <p:txBody>
          <a:bodyPr>
            <a:normAutofit fontScale="92500" lnSpcReduction="20000"/>
          </a:bodyPr>
          <a:lstStyle/>
          <a:p>
            <a:r>
              <a:rPr lang="en-AU" sz="5000" b="1" dirty="0" smtClean="0">
                <a:solidFill>
                  <a:srgbClr val="FF0000"/>
                </a:solidFill>
              </a:rPr>
              <a:t>Kamaljit K </a:t>
            </a:r>
            <a:r>
              <a:rPr lang="en-AU" sz="5000" b="1" dirty="0" err="1" smtClean="0">
                <a:solidFill>
                  <a:srgbClr val="FF0000"/>
                </a:solidFill>
              </a:rPr>
              <a:t>Sangha</a:t>
            </a:r>
            <a:r>
              <a:rPr lang="en-AU" sz="5000" b="1" dirty="0" smtClean="0">
                <a:solidFill>
                  <a:srgbClr val="FF0000"/>
                </a:solidFill>
              </a:rPr>
              <a:t>, James Cook University, Qld, Australia </a:t>
            </a:r>
          </a:p>
          <a:p>
            <a:r>
              <a:rPr lang="en-AU" sz="5000" b="1" dirty="0" smtClean="0">
                <a:solidFill>
                  <a:srgbClr val="FF0000"/>
                </a:solidFill>
              </a:rPr>
              <a:t>Email: kamaljit.kaur@jcu.edu.au</a:t>
            </a:r>
            <a:endParaRPr lang="en-AU" sz="5000" b="1" dirty="0">
              <a:solidFill>
                <a:srgbClr val="FF0000"/>
              </a:solidFill>
            </a:endParaRPr>
          </a:p>
        </p:txBody>
      </p:sp>
      <p:pic>
        <p:nvPicPr>
          <p:cNvPr id="4" name="Picture 2"/>
          <p:cNvPicPr>
            <a:picLocks noChangeAspect="1" noChangeArrowheads="1"/>
          </p:cNvPicPr>
          <p:nvPr/>
        </p:nvPicPr>
        <p:blipFill>
          <a:blip r:embed="rId3" cstate="print"/>
          <a:srcRect/>
          <a:stretch>
            <a:fillRect/>
          </a:stretch>
        </p:blipFill>
        <p:spPr bwMode="auto">
          <a:xfrm>
            <a:off x="20281953" y="8135844"/>
            <a:ext cx="4559456" cy="8786874"/>
          </a:xfrm>
          <a:prstGeom prst="rect">
            <a:avLst/>
          </a:prstGeom>
          <a:noFill/>
          <a:ln w="9525">
            <a:solidFill>
              <a:schemeClr val="tx1"/>
            </a:solidFill>
            <a:miter lim="800000"/>
            <a:headEnd/>
            <a:tailEnd/>
          </a:ln>
        </p:spPr>
      </p:pic>
      <p:sp>
        <p:nvSpPr>
          <p:cNvPr id="5" name="TextBox 4"/>
          <p:cNvSpPr txBox="1"/>
          <p:nvPr/>
        </p:nvSpPr>
        <p:spPr>
          <a:xfrm>
            <a:off x="20353391" y="6849960"/>
            <a:ext cx="5065659" cy="1548809"/>
          </a:xfrm>
          <a:prstGeom prst="rect">
            <a:avLst/>
          </a:prstGeom>
          <a:noFill/>
        </p:spPr>
        <p:txBody>
          <a:bodyPr wrap="square" lIns="390832" tIns="195415" rIns="390832" bIns="195415" rtlCol="0">
            <a:spAutoFit/>
          </a:bodyPr>
          <a:lstStyle/>
          <a:p>
            <a:pPr algn="ctr"/>
            <a:r>
              <a:rPr lang="en-AU" b="1" dirty="0" smtClean="0">
                <a:solidFill>
                  <a:schemeClr val="tx2">
                    <a:lumMod val="60000"/>
                    <a:lumOff val="40000"/>
                  </a:schemeClr>
                </a:solidFill>
              </a:rPr>
              <a:t>Study area</a:t>
            </a:r>
            <a:endParaRPr lang="en-AU" b="1" dirty="0">
              <a:solidFill>
                <a:schemeClr val="tx2">
                  <a:lumMod val="60000"/>
                  <a:lumOff val="40000"/>
                </a:schemeClr>
              </a:solidFill>
            </a:endParaRPr>
          </a:p>
        </p:txBody>
      </p:sp>
      <p:sp>
        <p:nvSpPr>
          <p:cNvPr id="6" name="TextBox 5"/>
          <p:cNvSpPr txBox="1"/>
          <p:nvPr/>
        </p:nvSpPr>
        <p:spPr>
          <a:xfrm>
            <a:off x="636503" y="8064406"/>
            <a:ext cx="19716888" cy="8858502"/>
          </a:xfrm>
          <a:prstGeom prst="rect">
            <a:avLst/>
          </a:prstGeom>
        </p:spPr>
        <p:style>
          <a:lnRef idx="1">
            <a:schemeClr val="accent1"/>
          </a:lnRef>
          <a:fillRef idx="2">
            <a:schemeClr val="accent1"/>
          </a:fillRef>
          <a:effectRef idx="1">
            <a:schemeClr val="accent1"/>
          </a:effectRef>
          <a:fontRef idx="minor">
            <a:schemeClr val="dk1"/>
          </a:fontRef>
        </p:style>
        <p:txBody>
          <a:bodyPr wrap="square" lIns="390832" tIns="195415" rIns="390832" bIns="195415" rtlCol="0">
            <a:spAutoFit/>
          </a:bodyPr>
          <a:lstStyle/>
          <a:p>
            <a:r>
              <a:rPr lang="en-AU" sz="5000" b="1" dirty="0" smtClean="0"/>
              <a:t>Introduction: We carried three protects in north Qld that applied the MA framework:</a:t>
            </a:r>
          </a:p>
          <a:p>
            <a:pPr marL="1465622" indent="-1465622">
              <a:buAutoNum type="arabicPeriod"/>
            </a:pPr>
            <a:r>
              <a:rPr lang="en-AU" sz="5000" b="1" dirty="0" smtClean="0"/>
              <a:t>The role of ecosystem services in the well-being of Aboriginal people in </a:t>
            </a:r>
            <a:r>
              <a:rPr lang="en-AU" sz="5000" b="1" dirty="0" err="1" smtClean="0"/>
              <a:t>savanna</a:t>
            </a:r>
            <a:r>
              <a:rPr lang="en-AU" sz="5000" b="1" dirty="0" smtClean="0"/>
              <a:t> country (2004-06): a scoping study</a:t>
            </a:r>
          </a:p>
          <a:p>
            <a:pPr marL="1465622" indent="-1465622">
              <a:buFontTx/>
              <a:buAutoNum type="arabicPeriod"/>
            </a:pPr>
            <a:r>
              <a:rPr lang="en-AU" sz="5000" b="1" dirty="0" smtClean="0"/>
              <a:t>Understanding the links between wild resources and Aboriginal well-being in the Wet Tropics (2006-07)</a:t>
            </a:r>
          </a:p>
          <a:p>
            <a:pPr marL="1465622" indent="-1465622">
              <a:buAutoNum type="arabicPeriod"/>
            </a:pPr>
            <a:r>
              <a:rPr lang="en-AU" sz="5000" b="1" dirty="0" smtClean="0"/>
              <a:t>Socio-economic-ecological cost of pig infestation in the Wet Tropics World Heritage Area, Queensland (2009-2010)</a:t>
            </a:r>
          </a:p>
          <a:p>
            <a:pPr marL="1465622" indent="-1465622"/>
            <a:endParaRPr lang="en-AU" sz="5000" b="1" dirty="0" smtClean="0"/>
          </a:p>
          <a:p>
            <a:pPr marL="1465622" indent="-1465622"/>
            <a:r>
              <a:rPr lang="en-AU" sz="5000" b="1" dirty="0" smtClean="0"/>
              <a:t>Methodology: Focus group meetings, surveys and semi-structured interviews.</a:t>
            </a:r>
          </a:p>
        </p:txBody>
      </p:sp>
      <p:sp>
        <p:nvSpPr>
          <p:cNvPr id="7" name="TextBox 6"/>
          <p:cNvSpPr txBox="1"/>
          <p:nvPr/>
        </p:nvSpPr>
        <p:spPr>
          <a:xfrm>
            <a:off x="707941" y="18280040"/>
            <a:ext cx="7215238" cy="6488623"/>
          </a:xfrm>
          <a:prstGeom prst="rect">
            <a:avLst/>
          </a:prstGeom>
        </p:spPr>
        <p:style>
          <a:lnRef idx="1">
            <a:schemeClr val="accent2"/>
          </a:lnRef>
          <a:fillRef idx="2">
            <a:schemeClr val="accent2"/>
          </a:fillRef>
          <a:effectRef idx="1">
            <a:schemeClr val="accent2"/>
          </a:effectRef>
          <a:fontRef idx="minor">
            <a:schemeClr val="dk1"/>
          </a:fontRef>
        </p:style>
        <p:txBody>
          <a:bodyPr wrap="square" lIns="390832" tIns="195415" rIns="390832" bIns="195415" rtlCol="0">
            <a:spAutoFit/>
          </a:bodyPr>
          <a:lstStyle/>
          <a:p>
            <a:r>
              <a:rPr lang="en-AU" sz="2800" b="1" dirty="0" smtClean="0"/>
              <a:t>Project 1: A detailed outline, and a model developed to establish links between the well-being of Aboriginal people and the major ecosystem services from the </a:t>
            </a:r>
            <a:r>
              <a:rPr lang="en-AU" sz="2800" b="1" dirty="0" err="1" smtClean="0"/>
              <a:t>savanna</a:t>
            </a:r>
            <a:r>
              <a:rPr lang="en-AU" sz="2800" b="1" dirty="0" smtClean="0"/>
              <a:t> country. This research highlighted the major  drawbacks in the currently applied socio-economic measures that fail to measure well-being of Aboriginal people.</a:t>
            </a:r>
          </a:p>
          <a:p>
            <a:r>
              <a:rPr lang="en-AU" sz="2800" b="1" i="1" dirty="0" smtClean="0"/>
              <a:t>References:</a:t>
            </a:r>
          </a:p>
          <a:p>
            <a:r>
              <a:rPr lang="en-AU" sz="1800" b="1" i="1" dirty="0" smtClean="0"/>
              <a:t> 1. Kamaljit Kaur (2007). Linking ecosystem services to well-being: A case study of Aboriginal communities in north Australia. Australian Aboriginal Studies, Issue 2 (2007): 145-147.</a:t>
            </a:r>
          </a:p>
          <a:p>
            <a:pPr lvl="0"/>
            <a:r>
              <a:rPr lang="en-AU" sz="1800" b="1" i="1" dirty="0" smtClean="0"/>
              <a:t>2. Kamaljit Kaur (2006). The role of ecosystem services from tropical savannas in well-being of Aboriginal people: A scoping study. A report for the Tropical Savannas Cooperative Research Centre, Darwin, NT.</a:t>
            </a:r>
          </a:p>
          <a:p>
            <a:endParaRPr lang="en-AU" sz="1800" b="1" dirty="0"/>
          </a:p>
        </p:txBody>
      </p:sp>
      <p:sp>
        <p:nvSpPr>
          <p:cNvPr id="8" name="TextBox 7"/>
          <p:cNvSpPr txBox="1"/>
          <p:nvPr/>
        </p:nvSpPr>
        <p:spPr>
          <a:xfrm>
            <a:off x="707941" y="24923775"/>
            <a:ext cx="7215238" cy="6119291"/>
          </a:xfrm>
          <a:prstGeom prst="rect">
            <a:avLst/>
          </a:prstGeom>
        </p:spPr>
        <p:style>
          <a:lnRef idx="1">
            <a:schemeClr val="accent6"/>
          </a:lnRef>
          <a:fillRef idx="2">
            <a:schemeClr val="accent6"/>
          </a:fillRef>
          <a:effectRef idx="1">
            <a:schemeClr val="accent6"/>
          </a:effectRef>
          <a:fontRef idx="minor">
            <a:schemeClr val="dk1"/>
          </a:fontRef>
        </p:style>
        <p:txBody>
          <a:bodyPr wrap="square" lIns="390832" tIns="195415" rIns="390832" bIns="195415" rtlCol="0">
            <a:spAutoFit/>
          </a:bodyPr>
          <a:lstStyle/>
          <a:p>
            <a:r>
              <a:rPr lang="en-AU" sz="2800" b="1" dirty="0" smtClean="0"/>
              <a:t>Results Project </a:t>
            </a:r>
            <a:r>
              <a:rPr lang="en-AU" sz="2800" b="1" dirty="0" smtClean="0"/>
              <a:t>2:</a:t>
            </a:r>
            <a:endParaRPr lang="en-AU" sz="2800" b="1" dirty="0" smtClean="0"/>
          </a:p>
          <a:p>
            <a:r>
              <a:rPr lang="en-AU" sz="2800" b="1" dirty="0" smtClean="0"/>
              <a:t>Case studies were conducted in north Qld, and links were established, through participatory research, between the well-being of Aboriginal people and the main ecosystem services from the rainforest ecosystems for the </a:t>
            </a:r>
            <a:r>
              <a:rPr lang="en-AU" sz="2800" b="1" dirty="0" err="1" smtClean="0"/>
              <a:t>Mullunbara-Yidinji</a:t>
            </a:r>
            <a:r>
              <a:rPr lang="en-AU" sz="2800" b="1" dirty="0" smtClean="0"/>
              <a:t> community. </a:t>
            </a:r>
          </a:p>
          <a:p>
            <a:r>
              <a:rPr lang="en-AU" sz="2800" b="1" i="1" dirty="0" smtClean="0"/>
              <a:t>References</a:t>
            </a:r>
            <a:r>
              <a:rPr lang="en-AU" sz="2800" b="1" dirty="0" smtClean="0"/>
              <a:t>:</a:t>
            </a:r>
          </a:p>
          <a:p>
            <a:pPr lvl="0"/>
            <a:r>
              <a:rPr lang="en-AU" sz="2000" b="1" i="1" dirty="0" smtClean="0"/>
              <a:t>Kamaljit Kaur, James </a:t>
            </a:r>
            <a:r>
              <a:rPr lang="en-AU" sz="2000" b="1" i="1" dirty="0" err="1" smtClean="0"/>
              <a:t>Burtler</a:t>
            </a:r>
            <a:r>
              <a:rPr lang="en-AU" sz="2000" b="1" i="1" dirty="0" smtClean="0"/>
              <a:t>, </a:t>
            </a:r>
            <a:r>
              <a:rPr lang="en-AU" sz="2000" b="1" i="1" dirty="0" err="1" smtClean="0"/>
              <a:t>Aurelie</a:t>
            </a:r>
            <a:r>
              <a:rPr lang="en-AU" sz="2000" b="1" i="1" dirty="0" smtClean="0"/>
              <a:t> </a:t>
            </a:r>
            <a:r>
              <a:rPr lang="en-AU" sz="2000" b="1" i="1" dirty="0" err="1" smtClean="0"/>
              <a:t>Delisle</a:t>
            </a:r>
            <a:r>
              <a:rPr lang="en-AU" sz="2000" b="1" i="1" dirty="0" smtClean="0"/>
              <a:t> and Owen Stanley (2011). Identifying links between ecosystem services and Aboriginal well-being and livelihoods in north Australia: applying the Millennium Ecosystem Assessment framework. </a:t>
            </a:r>
            <a:r>
              <a:rPr lang="en-US" sz="2000" b="1" i="1" dirty="0" smtClean="0"/>
              <a:t>Journal of Environmental Science and Engineering (issue5, 2011), pp. 381-387</a:t>
            </a:r>
            <a:r>
              <a:rPr lang="en-AU" sz="2000" b="1" i="1" dirty="0" smtClean="0"/>
              <a:t>.</a:t>
            </a:r>
          </a:p>
        </p:txBody>
      </p:sp>
      <p:sp>
        <p:nvSpPr>
          <p:cNvPr id="9" name="TextBox 8"/>
          <p:cNvSpPr txBox="1"/>
          <p:nvPr/>
        </p:nvSpPr>
        <p:spPr>
          <a:xfrm>
            <a:off x="19353259" y="17494223"/>
            <a:ext cx="5715040" cy="11248148"/>
          </a:xfrm>
          <a:prstGeom prst="rect">
            <a:avLst/>
          </a:prstGeom>
        </p:spPr>
        <p:style>
          <a:lnRef idx="1">
            <a:schemeClr val="accent5"/>
          </a:lnRef>
          <a:fillRef idx="2">
            <a:schemeClr val="accent5"/>
          </a:fillRef>
          <a:effectRef idx="1">
            <a:schemeClr val="accent5"/>
          </a:effectRef>
          <a:fontRef idx="minor">
            <a:schemeClr val="dk1"/>
          </a:fontRef>
        </p:style>
        <p:txBody>
          <a:bodyPr wrap="square" lIns="390832" tIns="195415" rIns="390832" bIns="195415" rtlCol="0">
            <a:spAutoFit/>
          </a:bodyPr>
          <a:lstStyle/>
          <a:p>
            <a:r>
              <a:rPr lang="en-AU" sz="2800" b="1" dirty="0" smtClean="0"/>
              <a:t>Results Project 3:</a:t>
            </a:r>
          </a:p>
          <a:p>
            <a:r>
              <a:rPr lang="en-AU" sz="2800" b="1" dirty="0" smtClean="0"/>
              <a:t>Impact of feral pigs on various ecosystem services from the rainforest in the Wet Tropics World Heritage Area (WTWHA), and subsequently their impact on the well-being of local communities (Indigenous and non-Indigenous, tourists and others) were explored. </a:t>
            </a:r>
          </a:p>
          <a:p>
            <a:r>
              <a:rPr lang="en-AU" sz="2800" b="1" dirty="0" smtClean="0"/>
              <a:t>This study highlights the applicability of the MA framework for those who live close to the nature than the urban communities.</a:t>
            </a:r>
          </a:p>
          <a:p>
            <a:r>
              <a:rPr lang="en-AU" sz="2800" b="1" i="1" dirty="0" smtClean="0"/>
              <a:t>References</a:t>
            </a:r>
            <a:r>
              <a:rPr lang="en-AU" sz="2400" b="1" i="1" dirty="0" smtClean="0"/>
              <a:t>:</a:t>
            </a:r>
          </a:p>
          <a:p>
            <a:r>
              <a:rPr lang="en-AU" sz="1800" b="1" i="1" dirty="0" smtClean="0"/>
              <a:t>1. Kana Koichi, Kamaljit K. </a:t>
            </a:r>
            <a:r>
              <a:rPr lang="en-AU" sz="1800" b="1" i="1" dirty="0" err="1" smtClean="0"/>
              <a:t>Sangha</a:t>
            </a:r>
            <a:r>
              <a:rPr lang="en-AU" sz="1800" b="1" i="1" dirty="0" smtClean="0"/>
              <a:t>, Alison Cottrell and Iain Gordon (2010) ‘Indigenous perspectives on feral pigs: are they a pest or a resource? A case study of feral pigs (</a:t>
            </a:r>
            <a:r>
              <a:rPr lang="en-AU" sz="1800" b="1" i="1" dirty="0" err="1" smtClean="0"/>
              <a:t>Sus</a:t>
            </a:r>
            <a:r>
              <a:rPr lang="en-AU" sz="1800" b="1" i="1" dirty="0" smtClean="0"/>
              <a:t> </a:t>
            </a:r>
            <a:r>
              <a:rPr lang="en-AU" sz="1800" b="1" i="1" dirty="0" err="1" smtClean="0"/>
              <a:t>scrofa</a:t>
            </a:r>
            <a:r>
              <a:rPr lang="en-AU" sz="1800" b="1" i="1" dirty="0" smtClean="0"/>
              <a:t>) and Indigenous rangers in the Wet Tropics of Northern Queensland’. Submitted to the Journal of Australian Indigenous Issues.</a:t>
            </a:r>
          </a:p>
          <a:p>
            <a:r>
              <a:rPr lang="en-AU" sz="1800" b="1" i="1" dirty="0" smtClean="0"/>
              <a:t>2. Kana Koichi, Kamaljit K. </a:t>
            </a:r>
            <a:r>
              <a:rPr lang="en-AU" sz="1800" b="1" i="1" dirty="0" err="1" smtClean="0"/>
              <a:t>Sangha</a:t>
            </a:r>
            <a:r>
              <a:rPr lang="en-AU" sz="1800" b="1" i="1" dirty="0" smtClean="0"/>
              <a:t>, Alison Cottrell and Iain Gordon (2011) ‘Analysis of value frameworks (Millennium Ecosystem Assessment and Total Economic Value) to understand the public’s construction of environmental values’. Submitted to Environmental Values.</a:t>
            </a:r>
          </a:p>
          <a:p>
            <a:r>
              <a:rPr lang="en-AU" sz="1800" b="1" i="1" dirty="0" smtClean="0"/>
              <a:t> and  others……</a:t>
            </a:r>
          </a:p>
        </p:txBody>
      </p:sp>
      <p:pic>
        <p:nvPicPr>
          <p:cNvPr id="5322" name="Picture 202"/>
          <p:cNvPicPr>
            <a:picLocks noChangeAspect="1" noChangeArrowheads="1"/>
          </p:cNvPicPr>
          <p:nvPr/>
        </p:nvPicPr>
        <p:blipFill>
          <a:blip r:embed="rId4" cstate="print"/>
          <a:srcRect/>
          <a:stretch>
            <a:fillRect/>
          </a:stretch>
        </p:blipFill>
        <p:spPr bwMode="auto">
          <a:xfrm>
            <a:off x="8208931" y="16708404"/>
            <a:ext cx="10930014" cy="13144592"/>
          </a:xfrm>
          <a:prstGeom prst="rect">
            <a:avLst/>
          </a:prstGeom>
          <a:noFill/>
          <a:ln w="9525">
            <a:noFill/>
            <a:miter lim="800000"/>
            <a:headEnd/>
            <a:tailEnd/>
          </a:ln>
          <a:effectLst/>
        </p:spPr>
      </p:pic>
      <p:sp>
        <p:nvSpPr>
          <p:cNvPr id="205" name="TextBox 204"/>
          <p:cNvSpPr txBox="1"/>
          <p:nvPr/>
        </p:nvSpPr>
        <p:spPr>
          <a:xfrm>
            <a:off x="8351807" y="29924434"/>
            <a:ext cx="9858444" cy="1384995"/>
          </a:xfrm>
          <a:prstGeom prst="rect">
            <a:avLst/>
          </a:prstGeom>
          <a:noFill/>
        </p:spPr>
        <p:txBody>
          <a:bodyPr wrap="square" rtlCol="0">
            <a:spAutoFit/>
          </a:bodyPr>
          <a:lstStyle/>
          <a:p>
            <a:r>
              <a:rPr lang="en-AU" sz="2800" b="1" dirty="0" smtClean="0"/>
              <a:t>Fig 1. Relationships between ecosystem services and the constituents of well-being identified by the </a:t>
            </a:r>
            <a:r>
              <a:rPr lang="en-AU" sz="2800" b="1" dirty="0" err="1" smtClean="0"/>
              <a:t>Mullunburra-Yidinji</a:t>
            </a:r>
            <a:r>
              <a:rPr lang="en-AU" sz="2800" b="1" dirty="0" smtClean="0"/>
              <a:t> community</a:t>
            </a:r>
            <a:endParaRPr lang="en-AU" sz="2800" b="1" dirty="0"/>
          </a:p>
        </p:txBody>
      </p:sp>
      <p:sp>
        <p:nvSpPr>
          <p:cNvPr id="207" name="TextBox 206"/>
          <p:cNvSpPr txBox="1"/>
          <p:nvPr/>
        </p:nvSpPr>
        <p:spPr>
          <a:xfrm>
            <a:off x="19061068" y="29138616"/>
            <a:ext cx="5721479" cy="2677656"/>
          </a:xfrm>
          <a:prstGeom prst="rect">
            <a:avLst/>
          </a:prstGeom>
          <a:gradFill>
            <a:gsLst>
              <a:gs pos="0">
                <a:srgbClr val="FFEFD1"/>
              </a:gs>
              <a:gs pos="64999">
                <a:srgbClr val="F0EBD5"/>
              </a:gs>
              <a:gs pos="100000">
                <a:srgbClr val="D1C39F"/>
              </a:gs>
            </a:gsLst>
            <a:lin ang="5400000" scaled="0"/>
          </a:gradFill>
        </p:spPr>
        <p:txBody>
          <a:bodyPr wrap="square" rtlCol="0">
            <a:spAutoFit/>
          </a:bodyPr>
          <a:lstStyle/>
          <a:p>
            <a:r>
              <a:rPr lang="en-AU" sz="2800" b="1" dirty="0" smtClean="0">
                <a:latin typeface="Arial Narrow" pitchFamily="34" charset="0"/>
              </a:rPr>
              <a:t>About 80% of the residents surveyed believed that feral pigs diminished the environmental values that they ascribed to the rainforest because of the negative environmental impacts of pigs on the rainforest in the WTWHA.</a:t>
            </a:r>
            <a:endParaRPr lang="en-AU" sz="2800" b="1" dirty="0">
              <a:latin typeface="Arial Narrow" pitchFamily="34" charset="0"/>
            </a:endParaRPr>
          </a:p>
        </p:txBody>
      </p:sp>
      <p:graphicFrame>
        <p:nvGraphicFramePr>
          <p:cNvPr id="208" name="Table 207"/>
          <p:cNvGraphicFramePr>
            <a:graphicFrameLocks noGrp="1"/>
          </p:cNvGraphicFramePr>
          <p:nvPr/>
        </p:nvGraphicFramePr>
        <p:xfrm>
          <a:off x="8494682" y="32897567"/>
          <a:ext cx="16645054" cy="10027901"/>
        </p:xfrm>
        <a:graphic>
          <a:graphicData uri="http://schemas.openxmlformats.org/drawingml/2006/table">
            <a:tbl>
              <a:tblPr/>
              <a:tblGrid>
                <a:gridCol w="1297016"/>
                <a:gridCol w="1873471"/>
                <a:gridCol w="2048562"/>
                <a:gridCol w="2493240"/>
                <a:gridCol w="8263570"/>
                <a:gridCol w="669195"/>
              </a:tblGrid>
              <a:tr h="359132">
                <a:tc gridSpan="2">
                  <a:txBody>
                    <a:bodyPr/>
                    <a:lstStyle/>
                    <a:p>
                      <a:pPr algn="l">
                        <a:lnSpc>
                          <a:spcPct val="115000"/>
                        </a:lnSpc>
                        <a:spcAft>
                          <a:spcPts val="0"/>
                        </a:spcAft>
                      </a:pPr>
                      <a:r>
                        <a:rPr lang="en-AU" sz="2100" b="1" dirty="0">
                          <a:solidFill>
                            <a:schemeClr val="accent2"/>
                          </a:solidFill>
                          <a:latin typeface="Bodoni MT" pitchFamily="18" charset="0"/>
                          <a:ea typeface="Times New Roman"/>
                          <a:cs typeface="Times New Roman"/>
                        </a:rPr>
                        <a:t>Total Economic Value</a:t>
                      </a:r>
                      <a:endParaRPr lang="en-AU" sz="2100" b="1" dirty="0">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a:txBody>
                    <a:bodyPr/>
                    <a:lstStyle/>
                    <a:p>
                      <a:pPr algn="l">
                        <a:lnSpc>
                          <a:spcPct val="115000"/>
                        </a:lnSpc>
                        <a:spcAft>
                          <a:spcPts val="0"/>
                        </a:spcAft>
                      </a:pPr>
                      <a:r>
                        <a:rPr lang="en-AU" sz="2200" b="1" dirty="0">
                          <a:solidFill>
                            <a:srgbClr val="33CC33"/>
                          </a:solidFill>
                          <a:latin typeface="Bodoni MT" pitchFamily="18" charset="0"/>
                          <a:ea typeface="Times New Roman"/>
                          <a:cs typeface="Times New Roman"/>
                        </a:rPr>
                        <a:t>Millennium Ecosystem Assessment </a:t>
                      </a:r>
                      <a:endParaRPr lang="en-AU" sz="2200" b="1" dirty="0">
                        <a:solidFill>
                          <a:srgbClr val="33CC33"/>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gridSpan="2">
                  <a:txBody>
                    <a:bodyPr/>
                    <a:lstStyle/>
                    <a:p>
                      <a:pPr algn="l">
                        <a:lnSpc>
                          <a:spcPct val="115000"/>
                        </a:lnSpc>
                        <a:spcAft>
                          <a:spcPts val="0"/>
                        </a:spcAft>
                      </a:pPr>
                      <a:r>
                        <a:rPr lang="en-AU" sz="2100" b="1" i="1">
                          <a:solidFill>
                            <a:schemeClr val="accent2"/>
                          </a:solidFill>
                          <a:latin typeface="Bodoni MT" pitchFamily="18" charset="0"/>
                          <a:ea typeface="Times New Roman"/>
                          <a:cs typeface="Times New Roman"/>
                        </a:rPr>
                        <a:t>Quotes (Examples)</a:t>
                      </a:r>
                      <a:endParaRPr lang="en-AU" sz="2100" b="1">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r>
              <a:tr h="1795660">
                <a:tc rowSpan="2">
                  <a:txBody>
                    <a:bodyPr/>
                    <a:lstStyle/>
                    <a:p>
                      <a:pPr algn="ctr">
                        <a:lnSpc>
                          <a:spcPct val="115000"/>
                        </a:lnSpc>
                        <a:spcAft>
                          <a:spcPts val="0"/>
                        </a:spcAft>
                      </a:pPr>
                      <a:r>
                        <a:rPr lang="en-AU" sz="2100" b="1" dirty="0">
                          <a:solidFill>
                            <a:schemeClr val="accent2"/>
                          </a:solidFill>
                          <a:latin typeface="Bodoni MT" pitchFamily="18" charset="0"/>
                          <a:ea typeface="Times New Roman"/>
                          <a:cs typeface="Times New Roman"/>
                        </a:rPr>
                        <a:t>Use Value</a:t>
                      </a:r>
                      <a:endParaRPr lang="en-AU" sz="2100" b="1" dirty="0">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2100" b="1" dirty="0">
                          <a:solidFill>
                            <a:schemeClr val="accent2"/>
                          </a:solidFill>
                          <a:latin typeface="Bodoni MT" pitchFamily="18" charset="0"/>
                          <a:ea typeface="Times New Roman"/>
                          <a:cs typeface="Times New Roman"/>
                        </a:rPr>
                        <a:t>Direct Use</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(Consumptive)</a:t>
                      </a:r>
                      <a:endParaRPr lang="en-AU" sz="2100" b="1" dirty="0">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lnSpc>
                          <a:spcPct val="115000"/>
                        </a:lnSpc>
                        <a:spcAft>
                          <a:spcPts val="0"/>
                        </a:spcAft>
                      </a:pPr>
                      <a:r>
                        <a:rPr lang="en-AU" sz="2200" b="1" dirty="0">
                          <a:solidFill>
                            <a:srgbClr val="33CC33"/>
                          </a:solidFill>
                          <a:latin typeface="Bodoni MT" pitchFamily="18" charset="0"/>
                          <a:ea typeface="Times New Roman"/>
                          <a:cs typeface="Times New Roman"/>
                        </a:rPr>
                        <a:t>Provisioning Services</a:t>
                      </a:r>
                      <a:endParaRPr lang="en-AU" sz="2200" b="1" dirty="0">
                        <a:solidFill>
                          <a:srgbClr val="33CC33"/>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200" b="1" dirty="0">
                          <a:solidFill>
                            <a:srgbClr val="33CC33"/>
                          </a:solidFill>
                          <a:latin typeface="Bodoni MT" pitchFamily="18" charset="0"/>
                          <a:ea typeface="Times New Roman"/>
                          <a:cs typeface="Times New Roman"/>
                        </a:rPr>
                        <a:t>Food</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Medicine</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Fresh Water</a:t>
                      </a:r>
                      <a:endParaRPr lang="en-AU" sz="2200" b="1" dirty="0">
                        <a:solidFill>
                          <a:srgbClr val="33CC33"/>
                        </a:solidFill>
                        <a:latin typeface="Bodoni MT" pitchFamily="18" charset="0"/>
                        <a:ea typeface="MS Mincho"/>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100" b="1" dirty="0">
                          <a:solidFill>
                            <a:schemeClr val="accent2"/>
                          </a:solidFill>
                          <a:latin typeface="Bodoni MT" pitchFamily="18" charset="0"/>
                          <a:ea typeface="Times New Roman"/>
                          <a:cs typeface="Times New Roman"/>
                        </a:rPr>
                        <a:t>The traditional food sources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Fishing industry (from barrier reef which rainforest supports)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Traditional medicinal sources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Reservoir and source for as yet unknown drugs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Water catchment</a:t>
                      </a:r>
                      <a:endParaRPr lang="en-AU" sz="2100" b="1" dirty="0">
                        <a:solidFill>
                          <a:schemeClr val="accent2"/>
                        </a:solidFill>
                        <a:latin typeface="Bodoni MT" pitchFamily="18" charset="0"/>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71755" marR="71755" algn="l">
                        <a:lnSpc>
                          <a:spcPct val="115000"/>
                        </a:lnSpc>
                        <a:spcAft>
                          <a:spcPts val="0"/>
                        </a:spcAft>
                      </a:pPr>
                      <a:r>
                        <a:rPr lang="en-AU" sz="2100" b="1">
                          <a:solidFill>
                            <a:schemeClr val="accent2"/>
                          </a:solidFill>
                          <a:latin typeface="Bodoni MT" pitchFamily="18" charset="0"/>
                          <a:ea typeface="Times New Roman"/>
                          <a:cs typeface="Times New Roman"/>
                        </a:rPr>
                        <a:t>“Biodiversity” &amp; “Ecological integrity”</a:t>
                      </a:r>
                      <a:endParaRPr lang="en-AU" sz="2100" b="1">
                        <a:solidFill>
                          <a:schemeClr val="accent2"/>
                        </a:solidFill>
                        <a:latin typeface="Bodoni MT" pitchFamily="18" charset="0"/>
                        <a:ea typeface="MS Mincho"/>
                        <a:cs typeface="Times New Roman"/>
                      </a:endParaRPr>
                    </a:p>
                  </a:txBody>
                  <a:tcPr marL="68580" marR="68580" marT="0" marB="0" vert="vert">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5660">
                <a:tc vMerge="1">
                  <a:txBody>
                    <a:bodyPr/>
                    <a:lstStyle/>
                    <a:p>
                      <a:endParaRPr lang="en-AU"/>
                    </a:p>
                  </a:txBody>
                  <a:tcPr/>
                </a:tc>
                <a:tc>
                  <a:txBody>
                    <a:bodyPr/>
                    <a:lstStyle/>
                    <a:p>
                      <a:pPr algn="ctr">
                        <a:lnSpc>
                          <a:spcPct val="115000"/>
                        </a:lnSpc>
                        <a:spcAft>
                          <a:spcPts val="0"/>
                        </a:spcAft>
                      </a:pPr>
                      <a:r>
                        <a:rPr lang="en-AU" sz="2100" b="1" dirty="0">
                          <a:solidFill>
                            <a:schemeClr val="accent2"/>
                          </a:solidFill>
                          <a:latin typeface="Bodoni MT" pitchFamily="18" charset="0"/>
                          <a:ea typeface="Times New Roman"/>
                          <a:cs typeface="Times New Roman"/>
                        </a:rPr>
                        <a:t>Indirect Use</a:t>
                      </a:r>
                      <a:endParaRPr lang="en-AU" sz="2100" b="1" dirty="0">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2200" b="1" dirty="0">
                          <a:solidFill>
                            <a:srgbClr val="33CC33"/>
                          </a:solidFill>
                          <a:latin typeface="Bodoni MT" pitchFamily="18" charset="0"/>
                          <a:ea typeface="Times New Roman"/>
                          <a:cs typeface="Times New Roman"/>
                        </a:rPr>
                        <a:t>Regulating Services</a:t>
                      </a:r>
                      <a:endParaRPr lang="en-AU" sz="2200" b="1" dirty="0">
                        <a:solidFill>
                          <a:srgbClr val="33CC33"/>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200" b="1" dirty="0">
                          <a:solidFill>
                            <a:srgbClr val="33CC33"/>
                          </a:solidFill>
                          <a:latin typeface="Bodoni MT" pitchFamily="18" charset="0"/>
                          <a:ea typeface="Times New Roman"/>
                          <a:cs typeface="Times New Roman"/>
                        </a:rPr>
                        <a:t>Air regulation</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Climate regulation</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Erosion regulation</a:t>
                      </a:r>
                      <a:endParaRPr lang="en-AU" sz="2200" b="1" dirty="0">
                        <a:solidFill>
                          <a:srgbClr val="33CC33"/>
                        </a:solidFill>
                        <a:latin typeface="Bodoni MT" pitchFamily="18" charset="0"/>
                        <a:ea typeface="MS Mincho"/>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100" b="1" dirty="0">
                          <a:solidFill>
                            <a:schemeClr val="accent2"/>
                          </a:solidFill>
                          <a:latin typeface="Bodoni MT" pitchFamily="18" charset="0"/>
                          <a:ea typeface="Times New Roman"/>
                          <a:cs typeface="Times New Roman"/>
                        </a:rPr>
                        <a:t>It is the breathing lung of the country/ the world’s lung/ air quality</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The air filter factor worldwide</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Rain production/stabilisation of climate/ climate effects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Carbon sink/fixing/sequestration</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Reduction of run off to the reef/ runoff filtration/ reduce or stops erosion</a:t>
                      </a:r>
                      <a:endParaRPr lang="en-AU" sz="2100" b="1" dirty="0">
                        <a:solidFill>
                          <a:schemeClr val="accent2"/>
                        </a:solidFill>
                        <a:latin typeface="Bodoni MT" pitchFamily="18" charset="0"/>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r>
              <a:tr h="3950453">
                <a:tc>
                  <a:txBody>
                    <a:bodyPr/>
                    <a:lstStyle/>
                    <a:p>
                      <a:pPr algn="ctr">
                        <a:lnSpc>
                          <a:spcPct val="115000"/>
                        </a:lnSpc>
                        <a:spcAft>
                          <a:spcPts val="0"/>
                        </a:spcAft>
                      </a:pPr>
                      <a:r>
                        <a:rPr lang="en-AU" sz="2100" b="1">
                          <a:solidFill>
                            <a:schemeClr val="accent2"/>
                          </a:solidFill>
                          <a:latin typeface="Bodoni MT" pitchFamily="18" charset="0"/>
                          <a:ea typeface="Times New Roman"/>
                          <a:cs typeface="Times New Roman"/>
                        </a:rPr>
                        <a:t>Use &amp; Non-use Value</a:t>
                      </a:r>
                      <a:endParaRPr lang="en-AU" sz="2100" b="1">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2100" b="1" dirty="0">
                          <a:solidFill>
                            <a:schemeClr val="accent2"/>
                          </a:solidFill>
                          <a:latin typeface="Bodoni MT" pitchFamily="18" charset="0"/>
                          <a:ea typeface="Times New Roman"/>
                          <a:cs typeface="Times New Roman"/>
                        </a:rPr>
                        <a:t>Direct use </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(non-consumptive)</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Option</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a:t>
                      </a:r>
                      <a:endParaRPr lang="en-AU" sz="2100" b="1" dirty="0">
                        <a:solidFill>
                          <a:schemeClr val="accent2"/>
                        </a:solidFill>
                        <a:latin typeface="Bodoni MT" pitchFamily="18" charset="0"/>
                        <a:ea typeface="MS Mincho"/>
                        <a:cs typeface="Times New Roman"/>
                      </a:endParaRPr>
                    </a:p>
                    <a:p>
                      <a:pPr algn="ctr">
                        <a:lnSpc>
                          <a:spcPct val="115000"/>
                        </a:lnSpc>
                        <a:spcAft>
                          <a:spcPts val="0"/>
                        </a:spcAft>
                      </a:pPr>
                      <a:r>
                        <a:rPr lang="en-AU" sz="2100" b="1" dirty="0">
                          <a:solidFill>
                            <a:schemeClr val="accent2"/>
                          </a:solidFill>
                          <a:latin typeface="Bodoni MT" pitchFamily="18" charset="0"/>
                          <a:ea typeface="Times New Roman"/>
                          <a:cs typeface="Times New Roman"/>
                        </a:rPr>
                        <a:t>Existence</a:t>
                      </a:r>
                      <a:endParaRPr lang="en-AU" sz="2100" b="1" dirty="0">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2200" b="1" dirty="0">
                          <a:solidFill>
                            <a:srgbClr val="33CC33"/>
                          </a:solidFill>
                          <a:latin typeface="Bodoni MT" pitchFamily="18" charset="0"/>
                          <a:ea typeface="Times New Roman"/>
                          <a:cs typeface="Times New Roman"/>
                        </a:rPr>
                        <a:t>Cultural Services</a:t>
                      </a:r>
                      <a:endParaRPr lang="en-AU" sz="2200" b="1" dirty="0">
                        <a:solidFill>
                          <a:srgbClr val="33CC33"/>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200" b="1" dirty="0">
                          <a:solidFill>
                            <a:srgbClr val="33CC33"/>
                          </a:solidFill>
                          <a:latin typeface="Bodoni MT" pitchFamily="18" charset="0"/>
                          <a:ea typeface="Times New Roman"/>
                          <a:cs typeface="Times New Roman"/>
                        </a:rPr>
                        <a:t>Recreation &amp; Ecotourism</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Aesthetic values</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Educational values</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Cultural heritage values</a:t>
                      </a:r>
                      <a:endParaRPr lang="en-AU" sz="2200" b="1" dirty="0">
                        <a:solidFill>
                          <a:srgbClr val="33CC33"/>
                        </a:solidFill>
                        <a:latin typeface="Bodoni MT" pitchFamily="18" charset="0"/>
                        <a:ea typeface="MS Mincho"/>
                        <a:cs typeface="Times New Roman"/>
                      </a:endParaRPr>
                    </a:p>
                    <a:p>
                      <a:pPr algn="l">
                        <a:lnSpc>
                          <a:spcPct val="115000"/>
                        </a:lnSpc>
                        <a:spcAft>
                          <a:spcPts val="0"/>
                        </a:spcAft>
                      </a:pPr>
                      <a:r>
                        <a:rPr lang="en-AU" sz="2200" b="1" dirty="0">
                          <a:solidFill>
                            <a:srgbClr val="33CC33"/>
                          </a:solidFill>
                          <a:latin typeface="Bodoni MT" pitchFamily="18" charset="0"/>
                          <a:ea typeface="Times New Roman"/>
                          <a:cs typeface="Times New Roman"/>
                        </a:rPr>
                        <a:t>Inspiration</a:t>
                      </a:r>
                      <a:endParaRPr lang="en-AU" sz="2200" b="1" dirty="0">
                        <a:solidFill>
                          <a:srgbClr val="33CC33"/>
                        </a:solidFill>
                        <a:latin typeface="Bodoni MT" pitchFamily="18" charset="0"/>
                        <a:ea typeface="MS Mincho"/>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100" b="1" dirty="0">
                          <a:solidFill>
                            <a:schemeClr val="accent2"/>
                          </a:solidFill>
                          <a:latin typeface="Bodoni MT" pitchFamily="18" charset="0"/>
                          <a:ea typeface="Times New Roman"/>
                          <a:cs typeface="Times New Roman"/>
                        </a:rPr>
                        <a:t>A money spinner for tourism, brings tourists – economic growth and so forth</a:t>
                      </a:r>
                      <a:endParaRPr lang="en-AU" sz="2100" b="1" dirty="0">
                        <a:solidFill>
                          <a:schemeClr val="accent2"/>
                        </a:solidFill>
                        <a:latin typeface="Bodoni MT" pitchFamily="18" charset="0"/>
                        <a:ea typeface="MS Mincho"/>
                        <a:cs typeface="Times New Roman"/>
                      </a:endParaRPr>
                    </a:p>
                    <a:p>
                      <a:pPr marL="0" marR="0" indent="0" algn="l" defTabSz="3908325" rtl="0" eaLnBrk="1" fontAlgn="auto" latinLnBrk="0" hangingPunct="1">
                        <a:lnSpc>
                          <a:spcPct val="115000"/>
                        </a:lnSpc>
                        <a:spcBef>
                          <a:spcPts val="0"/>
                        </a:spcBef>
                        <a:spcAft>
                          <a:spcPts val="0"/>
                        </a:spcAft>
                        <a:buClrTx/>
                        <a:buSzTx/>
                        <a:buFontTx/>
                        <a:buNone/>
                        <a:tabLst/>
                        <a:defRPr/>
                      </a:pPr>
                      <a:r>
                        <a:rPr lang="en-AU" sz="2100" b="1" dirty="0">
                          <a:solidFill>
                            <a:schemeClr val="accent2"/>
                          </a:solidFill>
                          <a:latin typeface="Bodoni MT" pitchFamily="18" charset="0"/>
                          <a:ea typeface="Times New Roman"/>
                          <a:cs typeface="Times New Roman"/>
                        </a:rPr>
                        <a:t>As an economic value to tourism and people’s enjoyment of their rainforest </a:t>
                      </a:r>
                      <a:r>
                        <a:rPr lang="en-AU" sz="2100" b="1" dirty="0" smtClean="0">
                          <a:solidFill>
                            <a:schemeClr val="accent2"/>
                          </a:solidFill>
                          <a:latin typeface="Bodoni MT" pitchFamily="18" charset="0"/>
                          <a:ea typeface="Times New Roman"/>
                          <a:cs typeface="Times New Roman"/>
                        </a:rPr>
                        <a:t>experience, Scientific research,  the </a:t>
                      </a:r>
                      <a:r>
                        <a:rPr lang="en-AU" sz="2100" b="1" dirty="0">
                          <a:solidFill>
                            <a:schemeClr val="accent2"/>
                          </a:solidFill>
                          <a:latin typeface="Bodoni MT" pitchFamily="18" charset="0"/>
                          <a:ea typeface="Times New Roman"/>
                          <a:cs typeface="Times New Roman"/>
                        </a:rPr>
                        <a:t>sheer beauty of it, Natural wonder/beauty, clean </a:t>
                      </a:r>
                      <a:r>
                        <a:rPr lang="en-AU" sz="2100" b="1" dirty="0" smtClean="0">
                          <a:solidFill>
                            <a:schemeClr val="accent2"/>
                          </a:solidFill>
                          <a:latin typeface="Bodoni MT" pitchFamily="18" charset="0"/>
                          <a:ea typeface="Times New Roman"/>
                          <a:cs typeface="Times New Roman"/>
                        </a:rPr>
                        <a:t>environment, it </a:t>
                      </a:r>
                      <a:r>
                        <a:rPr lang="en-AU" sz="2100" b="1" dirty="0">
                          <a:solidFill>
                            <a:schemeClr val="accent2"/>
                          </a:solidFill>
                          <a:latin typeface="Bodoni MT" pitchFamily="18" charset="0"/>
                          <a:ea typeface="Times New Roman"/>
                          <a:cs typeface="Times New Roman"/>
                        </a:rPr>
                        <a:t>is beautiful and sacred.</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Protection for the study of plant and animal life</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smtClean="0">
                          <a:solidFill>
                            <a:schemeClr val="accent2"/>
                          </a:solidFill>
                          <a:latin typeface="Bodoni MT" pitchFamily="18" charset="0"/>
                          <a:ea typeface="Times New Roman"/>
                          <a:cs typeface="Times New Roman"/>
                        </a:rPr>
                        <a:t>Area </a:t>
                      </a:r>
                      <a:r>
                        <a:rPr lang="en-AU" sz="2100" b="1" dirty="0">
                          <a:solidFill>
                            <a:schemeClr val="accent2"/>
                          </a:solidFill>
                          <a:latin typeface="Bodoni MT" pitchFamily="18" charset="0"/>
                          <a:ea typeface="Times New Roman"/>
                          <a:cs typeface="Times New Roman"/>
                        </a:rPr>
                        <a:t>of diverse ecosystem appreciated and used by several cultures of people</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The traditional medicinal and food sources to be passed down to the next generations to keep Aboriginal culture alive.</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It represents a 450 million year evolution of life and </a:t>
                      </a:r>
                      <a:r>
                        <a:rPr lang="en-AU" sz="2100" b="1" dirty="0" smtClean="0">
                          <a:solidFill>
                            <a:schemeClr val="accent2"/>
                          </a:solidFill>
                          <a:latin typeface="Bodoni MT" pitchFamily="18" charset="0"/>
                          <a:ea typeface="Times New Roman"/>
                          <a:cs typeface="Times New Roman"/>
                        </a:rPr>
                        <a:t>diversity</a:t>
                      </a:r>
                      <a:endParaRPr lang="en-AU" sz="2100" b="1" dirty="0">
                        <a:solidFill>
                          <a:schemeClr val="accent2"/>
                        </a:solidFill>
                        <a:latin typeface="Bodoni MT" pitchFamily="18" charset="0"/>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r>
              <a:tr h="1913363">
                <a:tc gridSpan="2">
                  <a:txBody>
                    <a:bodyPr/>
                    <a:lstStyle/>
                    <a:p>
                      <a:pPr algn="ctr">
                        <a:lnSpc>
                          <a:spcPct val="115000"/>
                        </a:lnSpc>
                        <a:spcAft>
                          <a:spcPts val="0"/>
                        </a:spcAft>
                      </a:pPr>
                      <a:r>
                        <a:rPr lang="en-AU" sz="2100" b="1">
                          <a:solidFill>
                            <a:schemeClr val="accent2"/>
                          </a:solidFill>
                          <a:latin typeface="Bodoni MT" pitchFamily="18" charset="0"/>
                          <a:ea typeface="Times New Roman"/>
                          <a:cs typeface="Times New Roman"/>
                        </a:rPr>
                        <a:t>N/A</a:t>
                      </a:r>
                      <a:endParaRPr lang="en-AU" sz="2100" b="1">
                        <a:solidFill>
                          <a:schemeClr val="accent2"/>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a:txBody>
                    <a:bodyPr/>
                    <a:lstStyle/>
                    <a:p>
                      <a:pPr algn="ctr">
                        <a:lnSpc>
                          <a:spcPct val="115000"/>
                        </a:lnSpc>
                        <a:spcAft>
                          <a:spcPts val="0"/>
                        </a:spcAft>
                      </a:pPr>
                      <a:r>
                        <a:rPr lang="en-AU" sz="2200" b="1" dirty="0">
                          <a:solidFill>
                            <a:srgbClr val="33CC33"/>
                          </a:solidFill>
                          <a:latin typeface="Bodoni MT" pitchFamily="18" charset="0"/>
                          <a:ea typeface="Times New Roman"/>
                          <a:cs typeface="Times New Roman"/>
                        </a:rPr>
                        <a:t>Supporting Services</a:t>
                      </a:r>
                      <a:endParaRPr lang="en-AU" sz="2200" b="1" dirty="0">
                        <a:solidFill>
                          <a:srgbClr val="33CC33"/>
                        </a:solidFill>
                        <a:latin typeface="Bodoni MT" pitchFamily="18" charset="0"/>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200" b="1" dirty="0">
                          <a:solidFill>
                            <a:srgbClr val="33CC33"/>
                          </a:solidFill>
                          <a:latin typeface="Bodoni MT" pitchFamily="18" charset="0"/>
                          <a:ea typeface="Times New Roman"/>
                          <a:cs typeface="Times New Roman"/>
                        </a:rPr>
                        <a:t>Nutrient cycling</a:t>
                      </a:r>
                      <a:endParaRPr lang="en-AU" sz="2200" b="1" dirty="0">
                        <a:solidFill>
                          <a:srgbClr val="33CC33"/>
                        </a:solidFill>
                        <a:latin typeface="Bodoni MT" pitchFamily="18" charset="0"/>
                        <a:ea typeface="MS Mincho"/>
                        <a:cs typeface="Times New Roman"/>
                      </a:endParaRPr>
                    </a:p>
                    <a:p>
                      <a:pPr algn="l">
                        <a:spcAft>
                          <a:spcPts val="0"/>
                        </a:spcAft>
                      </a:pPr>
                      <a:r>
                        <a:rPr lang="en-AU" sz="2200" b="1" dirty="0">
                          <a:solidFill>
                            <a:srgbClr val="33CC33"/>
                          </a:solidFill>
                          <a:latin typeface="Bodoni MT" pitchFamily="18" charset="0"/>
                          <a:ea typeface="Times New Roman"/>
                          <a:cs typeface="Times New Roman"/>
                        </a:rPr>
                        <a:t>Production of oxygen</a:t>
                      </a:r>
                    </a:p>
                    <a:p>
                      <a:pPr algn="l">
                        <a:lnSpc>
                          <a:spcPct val="115000"/>
                        </a:lnSpc>
                        <a:spcAft>
                          <a:spcPts val="0"/>
                        </a:spcAft>
                      </a:pPr>
                      <a:r>
                        <a:rPr lang="en-AU" sz="2200" b="1" dirty="0">
                          <a:solidFill>
                            <a:srgbClr val="33CC33"/>
                          </a:solidFill>
                          <a:latin typeface="Bodoni MT" pitchFamily="18" charset="0"/>
                          <a:ea typeface="Times New Roman"/>
                          <a:cs typeface="Times New Roman"/>
                        </a:rPr>
                        <a:t>Soil formation &amp; </a:t>
                      </a:r>
                      <a:r>
                        <a:rPr lang="en-AU" sz="2200" b="1" dirty="0" smtClean="0">
                          <a:solidFill>
                            <a:srgbClr val="33CC33"/>
                          </a:solidFill>
                          <a:latin typeface="Bodoni MT" pitchFamily="18" charset="0"/>
                          <a:ea typeface="Times New Roman"/>
                          <a:cs typeface="Times New Roman"/>
                        </a:rPr>
                        <a:t>retention</a:t>
                      </a:r>
                      <a:endParaRPr lang="en-AU" sz="2200" b="1" dirty="0">
                        <a:solidFill>
                          <a:srgbClr val="33CC33"/>
                        </a:solidFill>
                        <a:latin typeface="Bodoni MT" pitchFamily="18" charset="0"/>
                        <a:ea typeface="MS Mincho"/>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2100" b="1" dirty="0">
                          <a:solidFill>
                            <a:schemeClr val="accent2"/>
                          </a:solidFill>
                          <a:latin typeface="Bodoni MT" pitchFamily="18" charset="0"/>
                          <a:ea typeface="Times New Roman"/>
                          <a:cs typeface="Times New Roman"/>
                        </a:rPr>
                        <a:t>Complex nutrient cycle</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Their production of Oxygen/ Oxygen producer</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Soil retention</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smtClean="0">
                          <a:solidFill>
                            <a:schemeClr val="accent2"/>
                          </a:solidFill>
                          <a:latin typeface="Bodoni MT" pitchFamily="18" charset="0"/>
                          <a:ea typeface="Times New Roman"/>
                          <a:cs typeface="Times New Roman"/>
                        </a:rPr>
                        <a:t>Protection </a:t>
                      </a:r>
                      <a:r>
                        <a:rPr lang="en-AU" sz="2100" b="1" dirty="0">
                          <a:solidFill>
                            <a:schemeClr val="accent2"/>
                          </a:solidFill>
                          <a:latin typeface="Bodoni MT" pitchFamily="18" charset="0"/>
                          <a:ea typeface="Times New Roman"/>
                          <a:cs typeface="Times New Roman"/>
                        </a:rPr>
                        <a:t>of all rainforest animals – except pigs</a:t>
                      </a:r>
                      <a:endParaRPr lang="en-AU" sz="2100" b="1" dirty="0">
                        <a:solidFill>
                          <a:schemeClr val="accent2"/>
                        </a:solidFill>
                        <a:latin typeface="Bodoni MT" pitchFamily="18" charset="0"/>
                        <a:ea typeface="MS Mincho"/>
                        <a:cs typeface="Times New Roman"/>
                      </a:endParaRPr>
                    </a:p>
                    <a:p>
                      <a:pPr algn="l">
                        <a:lnSpc>
                          <a:spcPct val="115000"/>
                        </a:lnSpc>
                        <a:spcAft>
                          <a:spcPts val="0"/>
                        </a:spcAft>
                      </a:pPr>
                      <a:r>
                        <a:rPr lang="en-AU" sz="2100" b="1" dirty="0">
                          <a:solidFill>
                            <a:schemeClr val="accent2"/>
                          </a:solidFill>
                          <a:latin typeface="Bodoni MT" pitchFamily="18" charset="0"/>
                          <a:ea typeface="Times New Roman"/>
                          <a:cs typeface="Times New Roman"/>
                        </a:rPr>
                        <a:t>Breeding area for unique flora and fauna</a:t>
                      </a:r>
                      <a:endParaRPr lang="en-AU" sz="2100" b="1" dirty="0">
                        <a:solidFill>
                          <a:schemeClr val="accent2"/>
                        </a:solidFill>
                        <a:latin typeface="Bodoni MT" pitchFamily="18" charset="0"/>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AU"/>
                    </a:p>
                  </a:txBody>
                  <a:tcPr/>
                </a:tc>
              </a:tr>
            </a:tbl>
          </a:graphicData>
        </a:graphic>
      </p:graphicFrame>
      <p:sp>
        <p:nvSpPr>
          <p:cNvPr id="209" name="TextBox 208"/>
          <p:cNvSpPr txBox="1"/>
          <p:nvPr/>
        </p:nvSpPr>
        <p:spPr>
          <a:xfrm>
            <a:off x="8494683" y="31781822"/>
            <a:ext cx="12430212" cy="1015663"/>
          </a:xfrm>
          <a:prstGeom prst="rect">
            <a:avLst/>
          </a:prstGeom>
          <a:noFill/>
        </p:spPr>
        <p:txBody>
          <a:bodyPr wrap="square" rtlCol="0">
            <a:spAutoFit/>
          </a:bodyPr>
          <a:lstStyle/>
          <a:p>
            <a:r>
              <a:rPr lang="en-AU" sz="3000" b="1" dirty="0" smtClean="0">
                <a:solidFill>
                  <a:srgbClr val="009900"/>
                </a:solidFill>
                <a:latin typeface="Baskerville Old Face" pitchFamily="18" charset="0"/>
              </a:rPr>
              <a:t>Table 1: Values identified by the locals (surveys and interviews) are categorized according to the MA and TEV (Total Economic Value) frameworks (n= 120)</a:t>
            </a:r>
            <a:endParaRPr lang="en-AU" sz="3000" b="1" dirty="0">
              <a:solidFill>
                <a:srgbClr val="009900"/>
              </a:solidFill>
              <a:latin typeface="Baskerville Old Face" pitchFamily="18" charset="0"/>
            </a:endParaRPr>
          </a:p>
        </p:txBody>
      </p:sp>
      <p:sp>
        <p:nvSpPr>
          <p:cNvPr id="210" name="TextBox 209"/>
          <p:cNvSpPr txBox="1"/>
          <p:nvPr/>
        </p:nvSpPr>
        <p:spPr>
          <a:xfrm>
            <a:off x="707941" y="31138880"/>
            <a:ext cx="7572428" cy="11172289"/>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AU" sz="3600" b="1" u="sng" dirty="0" smtClean="0">
                <a:solidFill>
                  <a:srgbClr val="3333CC"/>
                </a:solidFill>
                <a:latin typeface="Arial Black" pitchFamily="34" charset="0"/>
              </a:rPr>
              <a:t>Utility of MA framework (project 3): </a:t>
            </a:r>
          </a:p>
          <a:p>
            <a:r>
              <a:rPr lang="en-AU" sz="3600" b="1" dirty="0" smtClean="0"/>
              <a:t>The public, especially locals, tourists who did not have a direct relationship with the rainforest for their livelihood, dominantly expressed values associated with the existence of the rainforest (in isolation from their personal well-being).</a:t>
            </a:r>
          </a:p>
          <a:p>
            <a:r>
              <a:rPr lang="en-AU" sz="3600" b="1" dirty="0" smtClean="0"/>
              <a:t> Some stakeholders, particularly hunters, tourism operators and Aboriginal rangers, expressed values that were more specific to ecosystem services identified in the MA framework. </a:t>
            </a:r>
          </a:p>
          <a:p>
            <a:r>
              <a:rPr lang="en-AU" sz="3600" b="1" u="sng" dirty="0" smtClean="0">
                <a:solidFill>
                  <a:srgbClr val="00B050"/>
                </a:solidFill>
              </a:rPr>
              <a:t>The utility of the MA framework may have been limited to those who had closer relationships with, or better understandings of the rainforests due to their profession or livelihood.</a:t>
            </a:r>
            <a:endParaRPr lang="en-AU" sz="3600" b="1" u="sng" dirty="0">
              <a:solidFill>
                <a:srgbClr val="00B050"/>
              </a:solidFill>
            </a:endParaRPr>
          </a:p>
        </p:txBody>
      </p:sp>
      <p:sp>
        <p:nvSpPr>
          <p:cNvPr id="211" name="TextBox 210"/>
          <p:cNvSpPr txBox="1"/>
          <p:nvPr/>
        </p:nvSpPr>
        <p:spPr>
          <a:xfrm>
            <a:off x="779379" y="42220058"/>
            <a:ext cx="7572428" cy="7386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AU" sz="2100" b="1" dirty="0" smtClean="0"/>
              <a:t>Acknowledgements: Marine and Tropical Science Research Facility, Invasive Animals Co-operative Research Centre, CSIRO and JCU.</a:t>
            </a:r>
            <a:endParaRPr lang="en-AU" sz="2100" b="1" dirty="0"/>
          </a:p>
        </p:txBody>
      </p:sp>
      <p:sp>
        <p:nvSpPr>
          <p:cNvPr id="212" name="Down Arrow 211"/>
          <p:cNvSpPr/>
          <p:nvPr/>
        </p:nvSpPr>
        <p:spPr>
          <a:xfrm>
            <a:off x="21567837" y="28352798"/>
            <a:ext cx="28575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636503" y="16851280"/>
            <a:ext cx="7143800" cy="1208842"/>
          </a:xfrm>
          <a:prstGeom prst="wedgeRoundRectCallout">
            <a:avLst/>
          </a:prstGeom>
          <a:ln>
            <a:solidFill>
              <a:schemeClr val="tx1"/>
            </a:solidFill>
          </a:ln>
          <a:effectLst>
            <a:glow rad="63500">
              <a:schemeClr val="accent1">
                <a:satMod val="175000"/>
                <a:alpha val="40000"/>
              </a:schemeClr>
            </a:glow>
            <a:outerShdw blurRad="40000" dist="20000" dir="5400000" rotWithShape="0">
              <a:srgbClr val="000000">
                <a:alpha val="38000"/>
              </a:srgbClr>
            </a:outerShdw>
          </a:effectLst>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AU" sz="6500"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Main RESULTS</a:t>
            </a:r>
            <a:endParaRPr lang="en-AU" sz="65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2309</TotalTime>
  <Words>1002</Words>
  <Application>Microsoft Office PowerPoint</Application>
  <PresentationFormat>Custom</PresentationFormat>
  <Paragraphs>90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Application of the Millennium Assessment (MA) Framework in Australian Context</vt:lpstr>
    </vt:vector>
  </TitlesOfParts>
  <Company>James Cook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the Millennium Assessment Framework in Australian context</dc:title>
  <dc:creator>User</dc:creator>
  <cp:lastModifiedBy>User</cp:lastModifiedBy>
  <cp:revision>95</cp:revision>
  <dcterms:created xsi:type="dcterms:W3CDTF">2011-11-28T07:30:37Z</dcterms:created>
  <dcterms:modified xsi:type="dcterms:W3CDTF">2011-12-02T05:04:42Z</dcterms:modified>
</cp:coreProperties>
</file>